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8" r:id="rId5"/>
    <p:sldId id="297" r:id="rId6"/>
    <p:sldId id="257" r:id="rId7"/>
    <p:sldId id="259" r:id="rId8"/>
    <p:sldId id="262" r:id="rId9"/>
    <p:sldId id="260" r:id="rId10"/>
    <p:sldId id="261" r:id="rId11"/>
    <p:sldId id="263" r:id="rId12"/>
    <p:sldId id="264" r:id="rId13"/>
    <p:sldId id="265" r:id="rId14"/>
    <p:sldId id="266" r:id="rId15"/>
    <p:sldId id="268" r:id="rId16"/>
    <p:sldId id="269" r:id="rId17"/>
    <p:sldId id="271" r:id="rId18"/>
    <p:sldId id="272" r:id="rId19"/>
    <p:sldId id="273" r:id="rId20"/>
    <p:sldId id="274" r:id="rId21"/>
    <p:sldId id="275" r:id="rId22"/>
    <p:sldId id="276" r:id="rId23"/>
    <p:sldId id="280" r:id="rId24"/>
    <p:sldId id="281" r:id="rId25"/>
    <p:sldId id="282" r:id="rId26"/>
    <p:sldId id="284" r:id="rId27"/>
    <p:sldId id="285" r:id="rId28"/>
    <p:sldId id="286" r:id="rId29"/>
    <p:sldId id="288" r:id="rId30"/>
    <p:sldId id="289" r:id="rId31"/>
    <p:sldId id="290" r:id="rId32"/>
    <p:sldId id="287" r:id="rId33"/>
    <p:sldId id="291" r:id="rId34"/>
    <p:sldId id="292" r:id="rId35"/>
    <p:sldId id="293" r:id="rId36"/>
    <p:sldId id="296" r:id="rId37"/>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YELLOW">
    <p:bg>
      <p:bgPr>
        <a:solidFill>
          <a:srgbClr val="F4C542"/>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548640"/>
            <a:ext cx="7863840" cy="457200"/>
          </a:xfrm>
          <a:prstGeom prst="rect">
            <a:avLst/>
          </a:prstGeom>
          <a:noFill/>
        </p:spPr>
        <p:txBody>
          <a:bodyPr wrap="square" lIns="0" tIns="0" rIns="0" bIns="0" rtlCol="0" anchor="ctr"/>
          <a:lstStyle/>
          <a:p>
            <a:pPr marL="0" indent="0">
              <a:buNone/>
            </a:pPr>
            <a:r>
              <a:rPr lang="en-US" sz="1400" b="1" dirty="0">
                <a:solidFill>
                  <a:srgbClr val="F4C542"/>
                </a:solidFill>
                <a:latin typeface="Arial" panose="020B0604020202090204" pitchFamily="34" charset="0"/>
                <a:ea typeface="Arial" panose="020B0604020202090204" pitchFamily="34" charset="-122"/>
                <a:cs typeface="Arial" panose="020B0604020202090204" pitchFamily="34" charset="-120"/>
              </a:rPr>
              <a:t>RESEARCH DESIGN I  |  INSIGHT  |  12 OCTOBER 2026</a:t>
            </a:r>
            <a:endParaRPr lang="en-US" sz="1400" dirty="0"/>
          </a:p>
        </p:txBody>
      </p:sp>
      <p:sp>
        <p:nvSpPr>
          <p:cNvPr id="3" name="Shape 1"/>
          <p:cNvSpPr/>
          <p:nvPr/>
        </p:nvSpPr>
        <p:spPr>
          <a:xfrm>
            <a:off x="640080" y="1188720"/>
            <a:ext cx="7863840" cy="2286000"/>
          </a:xfrm>
          <a:prstGeom prst="rect">
            <a:avLst/>
          </a:prstGeom>
          <a:solidFill>
            <a:srgbClr val="F4C542"/>
          </a:solidFill>
          <a:ln w="12700">
            <a:solidFill>
              <a:srgbClr val="F4C542"/>
            </a:solidFill>
            <a:prstDash val="solid"/>
          </a:ln>
        </p:spPr>
      </p:sp>
      <p:sp>
        <p:nvSpPr>
          <p:cNvPr id="4" name="Text 2"/>
          <p:cNvSpPr txBox="1"/>
          <p:nvPr/>
        </p:nvSpPr>
        <p:spPr>
          <a:xfrm>
            <a:off x="914400" y="1325880"/>
            <a:ext cx="7315200" cy="2011680"/>
          </a:xfrm>
          <a:prstGeom prst="rect">
            <a:avLst/>
          </a:prstGeom>
          <a:noFill/>
        </p:spPr>
        <p:txBody>
          <a:bodyPr wrap="square" lIns="0" tIns="0" rIns="0" bIns="0" rtlCol="0" anchor="ctr"/>
          <a:lstStyle/>
          <a:p>
            <a:pPr marL="0" indent="0">
              <a:buNone/>
            </a:pPr>
            <a:r>
              <a:rPr lang="en-US" altLang="en-US" sz="3400" dirty="0">
                <a:solidFill>
                  <a:srgbClr val="1B2A4A"/>
                </a:solidFill>
                <a:latin typeface="Arial Black" panose="020B0A04020102020204" pitchFamily="34" charset="0"/>
                <a:ea typeface="Arial Black" panose="020B0A04020102020204" pitchFamily="34" charset="-122"/>
                <a:cs typeface="Arial Black" panose="020B0A04020102020204" pitchFamily="34" charset="-120"/>
              </a:rPr>
              <a:t>Inference and validity: what a design can and cannot claim</a:t>
            </a:r>
            <a:endParaRPr lang="en-US" altLang="en-US" sz="3400" dirty="0">
              <a:solidFill>
                <a:srgbClr val="1B2A4A"/>
              </a:solidFill>
              <a:latin typeface="Arial Black" panose="020B0A04020102020204" pitchFamily="34" charset="0"/>
              <a:ea typeface="Arial Black" panose="020B0A04020102020204" pitchFamily="34" charset="-122"/>
              <a:cs typeface="Arial Black" panose="020B0A04020102020204" pitchFamily="34" charset="-120"/>
            </a:endParaRPr>
          </a:p>
        </p:txBody>
      </p:sp>
      <p:sp>
        <p:nvSpPr>
          <p:cNvPr id="5" name="Text 3"/>
          <p:cNvSpPr txBox="1"/>
          <p:nvPr/>
        </p:nvSpPr>
        <p:spPr>
          <a:xfrm>
            <a:off x="640080" y="3749040"/>
            <a:ext cx="5486400" cy="457200"/>
          </a:xfrm>
          <a:prstGeom prst="rect">
            <a:avLst/>
          </a:prstGeom>
          <a:noFill/>
        </p:spPr>
        <p:txBody>
          <a:bodyPr wrap="square" lIns="0" tIns="0" rIns="0" bIns="0" rtlCol="0" anchor="ctr"/>
          <a:lstStyle/>
          <a:p>
            <a:pPr marL="0" indent="0">
              <a:buNone/>
            </a:pPr>
            <a:r>
              <a:rPr lang="en-US" sz="1800" dirty="0">
                <a:solidFill>
                  <a:srgbClr val="FFFFFF"/>
                </a:solidFill>
                <a:latin typeface="Calibri" pitchFamily="34" charset="0"/>
                <a:ea typeface="Calibri" pitchFamily="34" charset="-122"/>
                <a:cs typeface="Calibri" pitchFamily="34" charset="-120"/>
              </a:rPr>
              <a:t>Dr. Emerson Do Bú</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Today</a:t>
            </a:r>
            <a:endParaRPr lang="en-US" sz="2600" dirty="0"/>
          </a:p>
        </p:txBody>
      </p:sp>
      <p:sp>
        <p:nvSpPr>
          <p:cNvPr id="5" name="Text 3"/>
          <p:cNvSpPr txBox="1"/>
          <p:nvPr/>
        </p:nvSpPr>
        <p:spPr>
          <a:xfrm>
            <a:off x="548640" y="1097280"/>
            <a:ext cx="8046720" cy="3383280"/>
          </a:xfrm>
          <a:prstGeom prst="rect">
            <a:avLst/>
          </a:prstGeom>
          <a:noFill/>
        </p:spPr>
        <p:txBody>
          <a:bodyPr wrap="square" lIns="0" tIns="0" rIns="0" bIns="0" rtlCol="0" anchor="t"/>
          <a:lstStyle/>
          <a:p>
            <a:pPr marL="342900" indent="-342900">
              <a:lnSpc>
                <a:spcPct val="108000"/>
              </a:lnSpc>
              <a:spcAft>
                <a:spcPts val="1000"/>
              </a:spcAft>
              <a:buSzPct val="100000"/>
              <a:buChar char="•"/>
            </a:pPr>
            <a:r>
              <a:rPr lang="en-US" sz="1800" dirty="0">
                <a:solidFill>
                  <a:srgbClr val="1F1F1F"/>
                </a:solidFill>
                <a:latin typeface="Calibri" pitchFamily="34" charset="0"/>
                <a:ea typeface="Calibri" pitchFamily="34" charset="-122"/>
                <a:cs typeface="Calibri" pitchFamily="34" charset="-120"/>
              </a:rPr>
              <a:t>Four kinds of research question. Description, association, prediction, causation</a:t>
            </a:r>
            <a:r>
              <a:rPr lang="pt-BR" altLang="en-US" sz="1800" dirty="0">
                <a:solidFill>
                  <a:srgbClr val="1F1F1F"/>
                </a:solidFill>
                <a:latin typeface="Calibri" pitchFamily="34" charset="0"/>
                <a:ea typeface="Calibri" pitchFamily="34" charset="-122"/>
                <a:cs typeface="Calibri" pitchFamily="34" charset="-120"/>
              </a:rPr>
              <a:t>.</a:t>
            </a:r>
            <a:endParaRPr lang="en-US" sz="1800" dirty="0"/>
          </a:p>
          <a:p>
            <a:pPr marL="342900" indent="-342900">
              <a:lnSpc>
                <a:spcPct val="108000"/>
              </a:lnSpc>
              <a:spcAft>
                <a:spcPts val="1000"/>
              </a:spcAft>
              <a:buSzPct val="100000"/>
              <a:buChar char="•"/>
            </a:pPr>
            <a:r>
              <a:rPr lang="en-US" sz="1800" dirty="0">
                <a:solidFill>
                  <a:srgbClr val="1F1F1F"/>
                </a:solidFill>
                <a:latin typeface="Calibri" pitchFamily="34" charset="0"/>
                <a:ea typeface="Calibri" pitchFamily="34" charset="-122"/>
                <a:cs typeface="Calibri" pitchFamily="34" charset="-120"/>
              </a:rPr>
              <a:t>Two routes to an answer. Observe, or intervene. Which route answers which question</a:t>
            </a:r>
            <a:r>
              <a:rPr lang="pt-BR" altLang="en-US" sz="1800" dirty="0">
                <a:solidFill>
                  <a:srgbClr val="1F1F1F"/>
                </a:solidFill>
                <a:latin typeface="Calibri" pitchFamily="34" charset="0"/>
                <a:ea typeface="Calibri" pitchFamily="34" charset="-122"/>
                <a:cs typeface="Calibri" pitchFamily="34" charset="-120"/>
              </a:rPr>
              <a:t>.</a:t>
            </a:r>
            <a:endParaRPr lang="en-US" sz="1800" dirty="0"/>
          </a:p>
          <a:p>
            <a:pPr marL="342900" indent="-342900">
              <a:lnSpc>
                <a:spcPct val="108000"/>
              </a:lnSpc>
              <a:spcAft>
                <a:spcPts val="1000"/>
              </a:spcAft>
              <a:buSzPct val="100000"/>
              <a:buChar char="•"/>
            </a:pPr>
            <a:r>
              <a:rPr lang="en-US" sz="1800" dirty="0">
                <a:solidFill>
                  <a:srgbClr val="1F1F1F"/>
                </a:solidFill>
                <a:latin typeface="Calibri" pitchFamily="34" charset="0"/>
                <a:ea typeface="Calibri" pitchFamily="34" charset="-122"/>
                <a:cs typeface="Calibri" pitchFamily="34" charset="-120"/>
              </a:rPr>
              <a:t>Time in the design. Cross-sectional, longitudinal, panel</a:t>
            </a:r>
            <a:endParaRPr lang="en-US" sz="1800" dirty="0"/>
          </a:p>
          <a:p>
            <a:pPr marL="342900" indent="-342900">
              <a:lnSpc>
                <a:spcPct val="108000"/>
              </a:lnSpc>
              <a:spcAft>
                <a:spcPts val="1000"/>
              </a:spcAft>
              <a:buSzPct val="100000"/>
              <a:buChar char="•"/>
            </a:pPr>
            <a:r>
              <a:rPr lang="en-US" sz="1800" dirty="0">
                <a:solidFill>
                  <a:srgbClr val="1F1F1F"/>
                </a:solidFill>
                <a:latin typeface="Calibri" pitchFamily="34" charset="0"/>
                <a:ea typeface="Calibri" pitchFamily="34" charset="-122"/>
                <a:cs typeface="Calibri" pitchFamily="34" charset="-120"/>
              </a:rPr>
              <a:t>Procedures for collecting and analysing data. Qualitative and quantitative, and what the distinction is really about</a:t>
            </a:r>
            <a:r>
              <a:rPr lang="pt-BR" altLang="en-US" sz="1800" dirty="0">
                <a:solidFill>
                  <a:srgbClr val="1F1F1F"/>
                </a:solidFill>
                <a:latin typeface="Calibri" pitchFamily="34" charset="0"/>
                <a:ea typeface="Calibri" pitchFamily="34" charset="-122"/>
                <a:cs typeface="Calibri" pitchFamily="34" charset="-120"/>
              </a:rPr>
              <a:t>.</a:t>
            </a:r>
            <a:endParaRPr lang="en-US" sz="1800" dirty="0"/>
          </a:p>
          <a:p>
            <a:pPr marL="342900" indent="-342900">
              <a:lnSpc>
                <a:spcPct val="108000"/>
              </a:lnSpc>
              <a:spcAft>
                <a:spcPts val="1000"/>
              </a:spcAft>
              <a:buSzPct val="100000"/>
              <a:buChar char="•"/>
            </a:pPr>
            <a:r>
              <a:rPr lang="en-US" sz="1800" dirty="0">
                <a:solidFill>
                  <a:srgbClr val="1F1F1F"/>
                </a:solidFill>
                <a:latin typeface="Calibri" pitchFamily="34" charset="0"/>
                <a:ea typeface="Calibri" pitchFamily="34" charset="-122"/>
                <a:cs typeface="Calibri" pitchFamily="34" charset="-120"/>
              </a:rPr>
              <a:t>Your own question, routed</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abel"/>
          <p:cNvSpPr txBox="1"/>
          <p:nvPr/>
        </p:nvSpPr>
        <p:spPr>
          <a:xfrm>
            <a:off x="548640" y="457200"/>
            <a:ext cx="8046720" cy="457200"/>
          </a:xfrm>
          <a:prstGeom prst="rect">
            <a:avLst/>
          </a:prstGeom>
          <a:noFill/>
        </p:spPr>
        <p:txBody>
          <a:bodyPr wrap="square" lIns="0" tIns="0" rIns="0" bIns="0" rtlCol="0" anchor="ctr"/>
          <a:lstStyle/>
          <a:p>
            <a:pPr marL="0" indent="0">
              <a:buNone/>
            </a:pPr>
            <a:r>
              <a:rPr lang="en-US" sz="1400" b="1" dirty="0">
                <a:solidFill>
                  <a:srgbClr val="1B2A4A"/>
                </a:solidFill>
                <a:latin typeface="Arial" panose="020B0604020202090204" pitchFamily="34" charset="0"/>
                <a:ea typeface="Arial" panose="020B0604020202090204" pitchFamily="34" charset="-122"/>
                <a:cs typeface="Arial" panose="020B0604020202090204" pitchFamily="34" charset="-120"/>
              </a:rPr>
              <a:t>BEFORE WE START</a:t>
            </a:r>
            <a:endParaRPr lang="en-US" sz="1400" dirty="0"/>
          </a:p>
        </p:txBody>
      </p:sp>
      <p:sp>
        <p:nvSpPr>
          <p:cNvPr id="3" name="Title"/>
          <p:cNvSpPr txBox="1"/>
          <p:nvPr/>
        </p:nvSpPr>
        <p:spPr>
          <a:xfrm>
            <a:off x="640080" y="777240"/>
            <a:ext cx="5120640" cy="1005840"/>
          </a:xfrm>
          <a:prstGeom prst="rect">
            <a:avLst/>
          </a:prstGeom>
          <a:noFill/>
        </p:spPr>
        <p:txBody>
          <a:bodyPr wrap="square" lIns="0" tIns="0" rIns="0" bIns="0" rtlCol="0" anchor="ctr"/>
          <a:lstStyle/>
          <a:p>
            <a:pPr marL="0" indent="0">
              <a:buNone/>
            </a:pPr>
            <a:r>
              <a:rPr lang="en-US" sz="3000" dirty="0">
                <a:solidFill>
                  <a:srgbClr val="1B2A4A"/>
                </a:solidFill>
                <a:latin typeface="Arial Black" panose="020B0A04020102020204" pitchFamily="34" charset="0"/>
                <a:ea typeface="Arial Black" panose="020B0A04020102020204" pitchFamily="34" charset="-122"/>
                <a:cs typeface="Arial Black" panose="020B0A04020102020204" pitchFamily="34" charset="-120"/>
              </a:rPr>
              <a:t>A short study, on your phone</a:t>
            </a:r>
            <a:endParaRPr lang="en-US" sz="3000" dirty="0"/>
          </a:p>
        </p:txBody>
      </p:sp>
      <p:sp>
        <p:nvSpPr>
          <p:cNvPr id="4" name="Body"/>
          <p:cNvSpPr txBox="1"/>
          <p:nvPr/>
        </p:nvSpPr>
        <p:spPr>
          <a:xfrm>
            <a:off x="548640" y="2011680"/>
            <a:ext cx="5120640" cy="2651760"/>
          </a:xfrm>
          <a:prstGeom prst="rect">
            <a:avLst/>
          </a:prstGeom>
          <a:noFill/>
        </p:spPr>
        <p:txBody>
          <a:bodyPr wrap="square" lIns="0" tIns="0" rIns="0" bIns="0" rtlCol="0" anchor="t"/>
          <a:lstStyle/>
          <a:p>
            <a:pPr marL="342900" indent="-342900">
              <a:spcAft>
                <a:spcPts val="900"/>
              </a:spcAft>
              <a:buSzPct val="100000"/>
              <a:buChar char="•"/>
            </a:pPr>
            <a:r>
              <a:rPr lang="en-US" sz="1800" dirty="0">
                <a:solidFill>
                  <a:srgbClr val="1B2A4A"/>
                </a:solidFill>
                <a:latin typeface="Calibri" pitchFamily="34" charset="0"/>
                <a:ea typeface="Calibri" pitchFamily="34" charset="-122"/>
                <a:cs typeface="Calibri" pitchFamily="34" charset="-120"/>
              </a:rPr>
              <a:t>Scan the code and complete the study. About seven minutes</a:t>
            </a:r>
            <a:endParaRPr lang="en-US" sz="1800" dirty="0"/>
          </a:p>
          <a:p>
            <a:pPr marL="342900" indent="-342900">
              <a:spcAft>
                <a:spcPts val="900"/>
              </a:spcAft>
              <a:buSzPct val="100000"/>
              <a:buChar char="•"/>
            </a:pPr>
            <a:r>
              <a:rPr lang="en-US" sz="1800" dirty="0">
                <a:solidFill>
                  <a:srgbClr val="1B2A4A"/>
                </a:solidFill>
                <a:latin typeface="Calibri" pitchFamily="34" charset="0"/>
                <a:ea typeface="Calibri" pitchFamily="34" charset="-122"/>
                <a:cs typeface="Calibri" pitchFamily="34" charset="-120"/>
              </a:rPr>
              <a:t>Choose English</a:t>
            </a:r>
            <a:r>
              <a:rPr lang="pt-BR" altLang="en-US" sz="1800" dirty="0">
                <a:solidFill>
                  <a:srgbClr val="1B2A4A"/>
                </a:solidFill>
                <a:latin typeface="Calibri" pitchFamily="34" charset="0"/>
                <a:ea typeface="Calibri" pitchFamily="34" charset="-122"/>
                <a:cs typeface="Calibri" pitchFamily="34" charset="-120"/>
              </a:rPr>
              <a:t>.</a:t>
            </a:r>
            <a:endParaRPr lang="pt-BR" altLang="en-US" sz="1800" dirty="0">
              <a:solidFill>
                <a:srgbClr val="1B2A4A"/>
              </a:solidFill>
              <a:latin typeface="Calibri" pitchFamily="34" charset="0"/>
              <a:ea typeface="Calibri" pitchFamily="34" charset="-122"/>
              <a:cs typeface="Calibri" pitchFamily="34" charset="-120"/>
            </a:endParaRPr>
          </a:p>
          <a:p>
            <a:pPr marL="342900" indent="-342900">
              <a:spcAft>
                <a:spcPts val="900"/>
              </a:spcAft>
              <a:buSzPct val="100000"/>
              <a:buChar char="•"/>
            </a:pPr>
            <a:r>
              <a:rPr lang="en-US" sz="1800" dirty="0">
                <a:solidFill>
                  <a:srgbClr val="1B2A4A"/>
                </a:solidFill>
                <a:latin typeface="Calibri" pitchFamily="34" charset="0"/>
                <a:ea typeface="Calibri" pitchFamily="34" charset="-122"/>
                <a:cs typeface="Calibri" pitchFamily="34" charset="-120"/>
              </a:rPr>
              <a:t>No name needed. Answer on your own, without talking to your neighbour</a:t>
            </a:r>
            <a:endParaRPr lang="en-US" sz="1800" dirty="0"/>
          </a:p>
          <a:p>
            <a:pPr indent="0">
              <a:spcAft>
                <a:spcPts val="900"/>
              </a:spcAft>
              <a:buSzPct val="100000"/>
              <a:buNone/>
            </a:pPr>
            <a:endParaRPr lang="en-US" sz="1800" dirty="0"/>
          </a:p>
        </p:txBody>
      </p:sp>
      <p:sp>
        <p:nvSpPr>
          <p:cNvPr id="5" name="QR panel"/>
          <p:cNvSpPr/>
          <p:nvPr/>
        </p:nvSpPr>
        <p:spPr>
          <a:xfrm>
            <a:off x="5989320" y="914400"/>
            <a:ext cx="2697480" cy="2697480"/>
          </a:xfrm>
          <a:prstGeom prst="rect">
            <a:avLst/>
          </a:prstGeom>
          <a:solidFill>
            <a:srgbClr val="FFFFFF"/>
          </a:solidFill>
          <a:ln w="12700">
            <a:solidFill>
              <a:srgbClr val="FFFFFF"/>
            </a:solidFill>
            <a:prstDash val="solid"/>
          </a:ln>
        </p:spPr>
      </p:sp>
      <p:pic>
        <p:nvPicPr>
          <p:cNvPr id="6" name="QR code" descr="/tmp/claude-0/-home-claude/ded93b2c-6dc0-50e5-8d04-30213cc5eb57/scratchpad/assets/qr_aula1.png"/>
          <p:cNvPicPr>
            <a:picLocks noChangeAspect="1"/>
          </p:cNvPicPr>
          <p:nvPr/>
        </p:nvPicPr>
        <p:blipFill>
          <a:blip r:embed="rId1"/>
          <a:stretch>
            <a:fillRect/>
          </a:stretch>
        </p:blipFill>
        <p:spPr>
          <a:xfrm>
            <a:off x="6080760" y="1005840"/>
            <a:ext cx="2514600" cy="2514600"/>
          </a:xfrm>
          <a:prstGeom prst="rect">
            <a:avLst/>
          </a:prstGeom>
        </p:spPr>
      </p:pic>
      <p:sp>
        <p:nvSpPr>
          <p:cNvPr id="7" name="Link"/>
          <p:cNvSpPr txBox="1"/>
          <p:nvPr/>
        </p:nvSpPr>
        <p:spPr>
          <a:xfrm>
            <a:off x="5760720" y="3703320"/>
            <a:ext cx="3108960" cy="457200"/>
          </a:xfrm>
          <a:prstGeom prst="rect">
            <a:avLst/>
          </a:prstGeom>
          <a:noFill/>
        </p:spPr>
        <p:txBody>
          <a:bodyPr wrap="square" lIns="0" tIns="0" rIns="0" bIns="0" rtlCol="0" anchor="t"/>
          <a:lstStyle/>
          <a:p>
            <a:pPr marL="0" indent="0" algn="ctr">
              <a:buNone/>
            </a:pPr>
            <a:r>
              <a:rPr lang="en-US" sz="900" dirty="0">
                <a:solidFill>
                  <a:srgbClr val="1B2A4A"/>
                </a:solidFill>
                <a:latin typeface="Calibri" pitchFamily="34" charset="0"/>
                <a:ea typeface="Calibri" pitchFamily="34" charset="-122"/>
                <a:cs typeface="Calibri" pitchFamily="34" charset="-120"/>
              </a:rPr>
              <a:t>iscteiul.co1.qualtrics.com/jfe/form/SV_0MNHZUILVtOVCrc</a:t>
            </a:r>
            <a:endParaRPr lang="en-US" sz="900" dirty="0"/>
          </a:p>
        </p:txBody>
      </p:sp>
      <p:sp>
        <p:nvSpPr>
          <p:cNvPr id="8" name="Page number"/>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C542"/>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a:t>
            </a:r>
            <a:endParaRPr lang="en-US" sz="1000" dirty="0"/>
          </a:p>
        </p:txBody>
      </p:sp>
      <p:sp>
        <p:nvSpPr>
          <p:cNvPr id="3" name="Text 1"/>
          <p:cNvSpPr txBox="1"/>
          <p:nvPr/>
        </p:nvSpPr>
        <p:spPr>
          <a:xfrm>
            <a:off x="548640" y="457200"/>
            <a:ext cx="8046720" cy="457200"/>
          </a:xfrm>
          <a:prstGeom prst="rect">
            <a:avLst/>
          </a:prstGeom>
          <a:noFill/>
        </p:spPr>
        <p:txBody>
          <a:bodyPr wrap="square" lIns="0" tIns="0" rIns="0" bIns="0" rtlCol="0" anchor="ctr"/>
          <a:lstStyle/>
          <a:p>
            <a:pPr marL="0" indent="0">
              <a:buNone/>
            </a:pPr>
            <a:r>
              <a:rPr lang="en-US" sz="1400" b="1" dirty="0">
                <a:solidFill>
                  <a:srgbClr val="1B2A4A"/>
                </a:solidFill>
                <a:latin typeface="Arial" panose="020B0604020202090204" pitchFamily="34" charset="0"/>
                <a:ea typeface="Arial" panose="020B0604020202090204" pitchFamily="34" charset="-122"/>
                <a:cs typeface="Arial" panose="020B0604020202090204" pitchFamily="34" charset="-120"/>
              </a:rPr>
              <a:t>SHOW OF HANDS</a:t>
            </a:r>
            <a:endParaRPr lang="en-US" sz="1400" dirty="0"/>
          </a:p>
        </p:txBody>
      </p:sp>
      <p:sp>
        <p:nvSpPr>
          <p:cNvPr id="4" name="Text 2"/>
          <p:cNvSpPr txBox="1"/>
          <p:nvPr/>
        </p:nvSpPr>
        <p:spPr>
          <a:xfrm>
            <a:off x="640080" y="914400"/>
            <a:ext cx="7863840" cy="1645920"/>
          </a:xfrm>
          <a:prstGeom prst="rect">
            <a:avLst/>
          </a:prstGeom>
          <a:noFill/>
        </p:spPr>
        <p:txBody>
          <a:bodyPr wrap="square" lIns="0" tIns="0" rIns="0" bIns="0" rtlCol="0" anchor="t"/>
          <a:lstStyle/>
          <a:p>
            <a:pPr marL="0" indent="0">
              <a:buNone/>
            </a:pPr>
            <a:r>
              <a:rPr lang="en-US" sz="2600" dirty="0">
                <a:solidFill>
                  <a:srgbClr val="1B2A4A"/>
                </a:solidFill>
                <a:latin typeface="Arial Black" panose="020B0A04020102020204" pitchFamily="34" charset="0"/>
                <a:ea typeface="Arial Black" panose="020B0A04020102020204" pitchFamily="34" charset="-122"/>
                <a:cs typeface="Arial Black" panose="020B0A04020102020204" pitchFamily="34" charset="-120"/>
              </a:rPr>
              <a:t>You want to know whether bad news about democracy makes people trust institutions less. What do you do?</a:t>
            </a:r>
            <a:endParaRPr lang="en-US" sz="2600" dirty="0"/>
          </a:p>
        </p:txBody>
      </p:sp>
      <p:sp>
        <p:nvSpPr>
          <p:cNvPr id="5" name="Text 3"/>
          <p:cNvSpPr txBox="1"/>
          <p:nvPr/>
        </p:nvSpPr>
        <p:spPr>
          <a:xfrm>
            <a:off x="548640" y="2743200"/>
            <a:ext cx="8046720" cy="1828800"/>
          </a:xfrm>
          <a:prstGeom prst="rect">
            <a:avLst/>
          </a:prstGeom>
          <a:noFill/>
        </p:spPr>
        <p:txBody>
          <a:bodyPr wrap="square" lIns="0" tIns="0" rIns="0" bIns="0" rtlCol="0" anchor="t"/>
          <a:lstStyle/>
          <a:p>
            <a:pPr marL="0" indent="0">
              <a:spcAft>
                <a:spcPts val="800"/>
              </a:spcAft>
              <a:buNone/>
            </a:pPr>
            <a:r>
              <a:rPr lang="en-US" sz="2000" dirty="0">
                <a:solidFill>
                  <a:srgbClr val="1B2A4A"/>
                </a:solidFill>
                <a:latin typeface="Calibri" pitchFamily="34" charset="0"/>
                <a:ea typeface="Calibri" pitchFamily="34" charset="-122"/>
                <a:cs typeface="Calibri" pitchFamily="34" charset="-120"/>
              </a:rPr>
              <a:t>a)  Ask people how much political news they read, and how much they trust institutions</a:t>
            </a:r>
            <a:endParaRPr lang="en-US" sz="2000" dirty="0"/>
          </a:p>
          <a:p>
            <a:pPr marL="0" indent="0">
              <a:spcAft>
                <a:spcPts val="800"/>
              </a:spcAft>
              <a:buNone/>
            </a:pPr>
            <a:r>
              <a:rPr lang="en-US" sz="2000" dirty="0">
                <a:solidFill>
                  <a:srgbClr val="1B2A4A"/>
                </a:solidFill>
                <a:latin typeface="Calibri" pitchFamily="34" charset="0"/>
                <a:ea typeface="Calibri" pitchFamily="34" charset="-122"/>
                <a:cs typeface="Calibri" pitchFamily="34" charset="-120"/>
              </a:rPr>
              <a:t>b)  Show bad news to some people and something else to others, then ask everyone</a:t>
            </a:r>
            <a:endParaRPr lang="en-US" sz="2000" dirty="0"/>
          </a:p>
          <a:p>
            <a:pPr marL="0" indent="0">
              <a:spcAft>
                <a:spcPts val="800"/>
              </a:spcAft>
              <a:buNone/>
            </a:pPr>
            <a:r>
              <a:rPr lang="en-US" sz="2000" dirty="0">
                <a:solidFill>
                  <a:srgbClr val="1B2A4A"/>
                </a:solidFill>
                <a:latin typeface="Calibri" pitchFamily="34" charset="0"/>
                <a:ea typeface="Calibri" pitchFamily="34" charset="-122"/>
                <a:cs typeface="Calibri" pitchFamily="34" charset="-120"/>
              </a:rPr>
              <a:t>c)  Ask the same people now and again in a year, and see who changed</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822960"/>
            <a:ext cx="5486400" cy="1463040"/>
          </a:xfrm>
          <a:prstGeom prst="rect">
            <a:avLst/>
          </a:prstGeom>
          <a:noFill/>
        </p:spPr>
        <p:txBody>
          <a:bodyPr wrap="square" lIns="0" tIns="0" rIns="0" bIns="0" rtlCol="0" anchor="ctr"/>
          <a:lstStyle/>
          <a:p>
            <a:pPr marL="0" indent="0">
              <a:buNone/>
            </a:pPr>
            <a:r>
              <a:rPr lang="en-US" sz="8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01</a:t>
            </a:r>
            <a:endParaRPr lang="en-US" sz="8000" dirty="0"/>
          </a:p>
        </p:txBody>
      </p:sp>
      <p:sp>
        <p:nvSpPr>
          <p:cNvPr id="3" name="Text 1"/>
          <p:cNvSpPr txBox="1"/>
          <p:nvPr/>
        </p:nvSpPr>
        <p:spPr>
          <a:xfrm>
            <a:off x="640080" y="2377440"/>
            <a:ext cx="7863840" cy="1463040"/>
          </a:xfrm>
          <a:prstGeom prst="rect">
            <a:avLst/>
          </a:prstGeom>
          <a:noFill/>
        </p:spPr>
        <p:txBody>
          <a:bodyPr wrap="square" lIns="0" tIns="0" rIns="0" bIns="0" rtlCol="0" anchor="ctr"/>
          <a:lstStyle/>
          <a:p>
            <a:pPr marL="0" indent="0">
              <a:buNone/>
            </a:pPr>
            <a:r>
              <a:rPr lang="en-US" sz="3600" dirty="0">
                <a:solidFill>
                  <a:srgbClr val="FFFFFF"/>
                </a:solidFill>
                <a:latin typeface="Arial Black" panose="020B0A04020102020204" pitchFamily="34" charset="0"/>
                <a:ea typeface="Arial Black" panose="020B0A04020102020204" pitchFamily="34" charset="-122"/>
                <a:cs typeface="Arial Black" panose="020B0A04020102020204" pitchFamily="34" charset="-120"/>
              </a:rPr>
              <a:t>Four kinds of research question</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5</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same topic, four questions</a:t>
            </a:r>
            <a:endParaRPr lang="en-US" sz="2600" dirty="0"/>
          </a:p>
        </p:txBody>
      </p:sp>
      <p:graphicFrame>
        <p:nvGraphicFramePr>
          <p:cNvPr id="8" name="Table 0"/>
          <p:cNvGraphicFramePr>
            <a:graphicFrameLocks noGrp="1"/>
          </p:cNvGraphicFramePr>
          <p:nvPr/>
        </p:nvGraphicFramePr>
        <p:xfrm>
          <a:off x="548640" y="1097280"/>
          <a:ext cx="8229600" cy="914400"/>
        </p:xfrm>
        <a:graphic>
          <a:graphicData uri="http://schemas.openxmlformats.org/drawingml/2006/table">
            <a:tbl>
              <a:tblPr/>
              <a:tblGrid>
                <a:gridCol w="1463040"/>
                <a:gridCol w="4206240"/>
                <a:gridCol w="2560320"/>
              </a:tblGrid>
              <a:tr h="0">
                <a:tc>
                  <a:txBody>
                    <a:bodyPr/>
                    <a:lstStyle/>
                    <a:p>
                      <a:pPr marL="0" indent="0">
                        <a:buNone/>
                      </a:pP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Our example</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The verbs that give it away</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300" b="1" dirty="0">
                          <a:solidFill>
                            <a:srgbClr val="1F1F1F"/>
                          </a:solidFill>
                          <a:latin typeface="Calibri" pitchFamily="34" charset="0"/>
                          <a:ea typeface="Calibri" pitchFamily="34" charset="-122"/>
                          <a:cs typeface="Calibri" pitchFamily="34" charset="-120"/>
                        </a:rPr>
                        <a:t>1  Description</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How much do people in Portugal trust institutions? What share of the news about democracy is negative?</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how much, how many, what share, what is it like</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300" b="1" dirty="0">
                          <a:solidFill>
                            <a:srgbClr val="1F1F1F"/>
                          </a:solidFill>
                          <a:latin typeface="Calibri" pitchFamily="34" charset="0"/>
                          <a:ea typeface="Calibri" pitchFamily="34" charset="-122"/>
                          <a:cs typeface="Calibri" pitchFamily="34" charset="-120"/>
                        </a:rPr>
                        <a:t>2  Association</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Do people who read more bad news about democracy trust institutions less?</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is related to, goes together with, differs between</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300" b="1" dirty="0">
                          <a:solidFill>
                            <a:srgbClr val="1F1F1F"/>
                          </a:solidFill>
                          <a:latin typeface="Calibri" pitchFamily="34" charset="0"/>
                          <a:ea typeface="Calibri" pitchFamily="34" charset="-122"/>
                          <a:cs typeface="Calibri" pitchFamily="34" charset="-120"/>
                        </a:rPr>
                        <a:t>3  Prediction</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Does the amount of bad news people read this year predict how much they trust institutions next year?</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predicts, anticipates, earlier X and later Y</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300" b="1" dirty="0">
                          <a:solidFill>
                            <a:srgbClr val="1F1F1F"/>
                          </a:solidFill>
                          <a:latin typeface="Calibri" pitchFamily="34" charset="0"/>
                          <a:ea typeface="Calibri" pitchFamily="34" charset="-122"/>
                          <a:cs typeface="Calibri" pitchFamily="34" charset="-120"/>
                        </a:rPr>
                        <a:t>4  Causation</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Does reading bad news about democracy lower trust in institutions?</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300" dirty="0">
                          <a:solidFill>
                            <a:srgbClr val="1F1F1F"/>
                          </a:solidFill>
                          <a:latin typeface="Calibri" pitchFamily="34" charset="0"/>
                          <a:ea typeface="Calibri" pitchFamily="34" charset="-122"/>
                          <a:cs typeface="Calibri" pitchFamily="34" charset="-120"/>
                        </a:rPr>
                        <a:t>causes, lowers, raises, the effect of</a:t>
                      </a:r>
                      <a:endParaRPr lang="en-US" sz="13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bl>
          </a:graphicData>
        </a:graphic>
      </p:graphicFrame>
      <p:sp>
        <p:nvSpPr>
          <p:cNvPr id="6" name="Shape 3"/>
          <p:cNvSpPr/>
          <p:nvPr/>
        </p:nvSpPr>
        <p:spPr>
          <a:xfrm>
            <a:off x="548640" y="3931920"/>
            <a:ext cx="8046720" cy="594360"/>
          </a:xfrm>
          <a:prstGeom prst="rect">
            <a:avLst/>
          </a:prstGeom>
          <a:solidFill>
            <a:srgbClr val="F4C542"/>
          </a:solidFill>
          <a:ln w="12700">
            <a:solidFill>
              <a:srgbClr val="F4C542"/>
            </a:solidFill>
            <a:prstDash val="solid"/>
          </a:ln>
        </p:spPr>
      </p:sp>
      <p:sp>
        <p:nvSpPr>
          <p:cNvPr id="7" name="Text 4"/>
          <p:cNvSpPr txBox="1"/>
          <p:nvPr/>
        </p:nvSpPr>
        <p:spPr>
          <a:xfrm>
            <a:off x="777240" y="400507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The verb gives the type away. The commonest error in proposals is a causal verb sitting on top of descriptive data.</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3</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A research problem is a question about variables</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Two weeks ago we went from the concept to the variable. Political interest became news read yesterday, voted or not, a score from 0 to 2</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'Should I marry or buy a bicycle?' is a question. It is not a research problem, because nothing in it can be observed</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The structural marker of a research problem is at least one observable variable</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Today we ask what kind of question we are putting to those variables. The kind of question decides the rest of the design</a:t>
            </a:r>
            <a:endParaRPr lang="en-US" sz="17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Two weeks ago, from the concept to the variable. Today, from the question to the route.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4</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Four kinds of question</a:t>
            </a:r>
            <a:endParaRPr lang="en-US" sz="2600" dirty="0"/>
          </a:p>
        </p:txBody>
      </p:sp>
      <p:sp>
        <p:nvSpPr>
          <p:cNvPr id="5" name="Text 3"/>
          <p:cNvSpPr txBox="1"/>
          <p:nvPr/>
        </p:nvSpPr>
        <p:spPr>
          <a:xfrm>
            <a:off x="548640" y="1188720"/>
            <a:ext cx="180594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1</a:t>
            </a:r>
            <a:endParaRPr lang="en-US" sz="4000" dirty="0"/>
          </a:p>
        </p:txBody>
      </p:sp>
      <p:sp>
        <p:nvSpPr>
          <p:cNvPr id="6" name="Text 4"/>
          <p:cNvSpPr txBox="1"/>
          <p:nvPr/>
        </p:nvSpPr>
        <p:spPr>
          <a:xfrm>
            <a:off x="548640" y="1965960"/>
            <a:ext cx="1805940" cy="54864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Description</a:t>
            </a:r>
            <a:endParaRPr lang="en-US" sz="1500" dirty="0"/>
          </a:p>
        </p:txBody>
      </p:sp>
      <p:sp>
        <p:nvSpPr>
          <p:cNvPr id="7" name="Text 5"/>
          <p:cNvSpPr txBox="1"/>
          <p:nvPr/>
        </p:nvSpPr>
        <p:spPr>
          <a:xfrm>
            <a:off x="548640" y="2514600"/>
            <a:ext cx="1805940" cy="1417320"/>
          </a:xfrm>
          <a:prstGeom prst="rect">
            <a:avLst/>
          </a:prstGeom>
          <a:noFill/>
        </p:spPr>
        <p:txBody>
          <a:bodyPr wrap="square" lIns="0" tIns="0" rIns="0" bIns="0" rtlCol="0" anchor="t"/>
          <a:lstStyle/>
          <a:p>
            <a:pPr marL="0" indent="0">
              <a:buNone/>
            </a:pPr>
            <a:r>
              <a:rPr lang="en-US" sz="1400" dirty="0">
                <a:solidFill>
                  <a:srgbClr val="1F1F1F"/>
                </a:solidFill>
                <a:latin typeface="Calibri" pitchFamily="34" charset="0"/>
                <a:ea typeface="Calibri" pitchFamily="34" charset="-122"/>
                <a:cs typeface="Calibri" pitchFamily="34" charset="-120"/>
              </a:rPr>
              <a:t>Does it exist? How much, how many, what is it like?</a:t>
            </a:r>
            <a:endParaRPr lang="en-US" sz="1400" dirty="0"/>
          </a:p>
          <a:p>
            <a:pPr marL="0" indent="0">
              <a:buNone/>
            </a:pPr>
            <a:endParaRPr lang="en-US" sz="1400" dirty="0"/>
          </a:p>
          <a:p>
            <a:pPr marL="0" indent="0">
              <a:buNone/>
            </a:pPr>
            <a:r>
              <a:rPr lang="en-US" sz="1400" dirty="0">
                <a:solidFill>
                  <a:srgbClr val="1F1F1F"/>
                </a:solidFill>
                <a:latin typeface="Calibri" pitchFamily="34" charset="0"/>
                <a:ea typeface="Calibri" pitchFamily="34" charset="-122"/>
                <a:cs typeface="Calibri" pitchFamily="34" charset="-120"/>
              </a:rPr>
              <a:t>One variable, described in a population or a case</a:t>
            </a:r>
            <a:endParaRPr lang="en-US" sz="1400" dirty="0"/>
          </a:p>
        </p:txBody>
      </p:sp>
      <p:sp>
        <p:nvSpPr>
          <p:cNvPr id="8" name="Text 6"/>
          <p:cNvSpPr txBox="1"/>
          <p:nvPr/>
        </p:nvSpPr>
        <p:spPr>
          <a:xfrm>
            <a:off x="2628900" y="1188720"/>
            <a:ext cx="180594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2</a:t>
            </a:r>
            <a:endParaRPr lang="en-US" sz="4000" dirty="0"/>
          </a:p>
        </p:txBody>
      </p:sp>
      <p:sp>
        <p:nvSpPr>
          <p:cNvPr id="9" name="Text 7"/>
          <p:cNvSpPr txBox="1"/>
          <p:nvPr/>
        </p:nvSpPr>
        <p:spPr>
          <a:xfrm>
            <a:off x="2628900" y="1965960"/>
            <a:ext cx="1805940" cy="54864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Association</a:t>
            </a:r>
            <a:endParaRPr lang="en-US" sz="1500" dirty="0"/>
          </a:p>
        </p:txBody>
      </p:sp>
      <p:sp>
        <p:nvSpPr>
          <p:cNvPr id="10" name="Text 8"/>
          <p:cNvSpPr txBox="1"/>
          <p:nvPr/>
        </p:nvSpPr>
        <p:spPr>
          <a:xfrm>
            <a:off x="2628900" y="2514600"/>
            <a:ext cx="1805940" cy="1417320"/>
          </a:xfrm>
          <a:prstGeom prst="rect">
            <a:avLst/>
          </a:prstGeom>
          <a:noFill/>
        </p:spPr>
        <p:txBody>
          <a:bodyPr wrap="square" lIns="0" tIns="0" rIns="0" bIns="0" rtlCol="0" anchor="t"/>
          <a:lstStyle/>
          <a:p>
            <a:pPr marL="0" indent="0">
              <a:buNone/>
            </a:pPr>
            <a:r>
              <a:rPr lang="en-US" sz="1400" dirty="0">
                <a:solidFill>
                  <a:srgbClr val="1F1F1F"/>
                </a:solidFill>
                <a:latin typeface="Calibri" pitchFamily="34" charset="0"/>
                <a:ea typeface="Calibri" pitchFamily="34" charset="-122"/>
                <a:cs typeface="Calibri" pitchFamily="34" charset="-120"/>
              </a:rPr>
              <a:t>Do X and Y go together?</a:t>
            </a:r>
            <a:endParaRPr lang="en-US" sz="1400" dirty="0"/>
          </a:p>
          <a:p>
            <a:pPr marL="0" indent="0">
              <a:buNone/>
            </a:pPr>
            <a:endParaRPr lang="en-US" sz="1400" dirty="0"/>
          </a:p>
          <a:p>
            <a:pPr marL="0" indent="0">
              <a:buNone/>
            </a:pPr>
            <a:r>
              <a:rPr lang="en-US" sz="1400" dirty="0">
                <a:solidFill>
                  <a:srgbClr val="1F1F1F"/>
                </a:solidFill>
                <a:latin typeface="Calibri" pitchFamily="34" charset="0"/>
                <a:ea typeface="Calibri" pitchFamily="34" charset="-122"/>
                <a:cs typeface="Calibri" pitchFamily="34" charset="-120"/>
              </a:rPr>
              <a:t>Two or more variables, no claim about order or direction</a:t>
            </a:r>
            <a:endParaRPr lang="en-US" sz="1400" dirty="0"/>
          </a:p>
        </p:txBody>
      </p:sp>
      <p:sp>
        <p:nvSpPr>
          <p:cNvPr id="11" name="Text 9"/>
          <p:cNvSpPr txBox="1"/>
          <p:nvPr/>
        </p:nvSpPr>
        <p:spPr>
          <a:xfrm>
            <a:off x="4709160" y="1188720"/>
            <a:ext cx="180594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3</a:t>
            </a:r>
            <a:endParaRPr lang="en-US" sz="4000" dirty="0"/>
          </a:p>
        </p:txBody>
      </p:sp>
      <p:sp>
        <p:nvSpPr>
          <p:cNvPr id="12" name="Text 10"/>
          <p:cNvSpPr txBox="1"/>
          <p:nvPr/>
        </p:nvSpPr>
        <p:spPr>
          <a:xfrm>
            <a:off x="4709160" y="1965960"/>
            <a:ext cx="1805940" cy="54864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Prediction</a:t>
            </a:r>
            <a:endParaRPr lang="en-US" sz="1500" dirty="0"/>
          </a:p>
        </p:txBody>
      </p:sp>
      <p:sp>
        <p:nvSpPr>
          <p:cNvPr id="13" name="Text 11"/>
          <p:cNvSpPr txBox="1"/>
          <p:nvPr/>
        </p:nvSpPr>
        <p:spPr>
          <a:xfrm>
            <a:off x="4709160" y="2514600"/>
            <a:ext cx="1805940" cy="1417320"/>
          </a:xfrm>
          <a:prstGeom prst="rect">
            <a:avLst/>
          </a:prstGeom>
          <a:noFill/>
        </p:spPr>
        <p:txBody>
          <a:bodyPr wrap="square" lIns="0" tIns="0" rIns="0" bIns="0" rtlCol="0" anchor="t"/>
          <a:lstStyle/>
          <a:p>
            <a:pPr marL="0" indent="0">
              <a:buNone/>
            </a:pPr>
            <a:r>
              <a:rPr lang="en-US" sz="1400" dirty="0">
                <a:solidFill>
                  <a:srgbClr val="1F1F1F"/>
                </a:solidFill>
                <a:latin typeface="Calibri" pitchFamily="34" charset="0"/>
                <a:ea typeface="Calibri" pitchFamily="34" charset="-122"/>
                <a:cs typeface="Calibri" pitchFamily="34" charset="-120"/>
              </a:rPr>
              <a:t>Does earlier X anticipate later Y?</a:t>
            </a:r>
            <a:endParaRPr lang="en-US" sz="1400" dirty="0"/>
          </a:p>
          <a:p>
            <a:pPr marL="0" indent="0">
              <a:buNone/>
            </a:pPr>
            <a:endParaRPr lang="en-US" sz="1400" dirty="0"/>
          </a:p>
          <a:p>
            <a:pPr marL="0" indent="0">
              <a:buNone/>
            </a:pPr>
            <a:r>
              <a:rPr lang="en-US" sz="1400" dirty="0">
                <a:solidFill>
                  <a:srgbClr val="1F1F1F"/>
                </a:solidFill>
                <a:latin typeface="Calibri" pitchFamily="34" charset="0"/>
                <a:ea typeface="Calibri" pitchFamily="34" charset="-122"/>
                <a:cs typeface="Calibri" pitchFamily="34" charset="-120"/>
              </a:rPr>
              <a:t>Variables take positions. A predictor and a criterion</a:t>
            </a:r>
            <a:endParaRPr lang="en-US" sz="1400" dirty="0"/>
          </a:p>
        </p:txBody>
      </p:sp>
      <p:sp>
        <p:nvSpPr>
          <p:cNvPr id="14" name="Text 12"/>
          <p:cNvSpPr txBox="1"/>
          <p:nvPr/>
        </p:nvSpPr>
        <p:spPr>
          <a:xfrm>
            <a:off x="6789420" y="1188720"/>
            <a:ext cx="180594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4</a:t>
            </a:r>
            <a:endParaRPr lang="en-US" sz="4000" dirty="0"/>
          </a:p>
        </p:txBody>
      </p:sp>
      <p:sp>
        <p:nvSpPr>
          <p:cNvPr id="15" name="Text 13"/>
          <p:cNvSpPr txBox="1"/>
          <p:nvPr/>
        </p:nvSpPr>
        <p:spPr>
          <a:xfrm>
            <a:off x="6789420" y="1965960"/>
            <a:ext cx="1805940" cy="54864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Causation</a:t>
            </a:r>
            <a:endParaRPr lang="en-US" sz="1500" dirty="0"/>
          </a:p>
        </p:txBody>
      </p:sp>
      <p:sp>
        <p:nvSpPr>
          <p:cNvPr id="16" name="Text 14"/>
          <p:cNvSpPr txBox="1"/>
          <p:nvPr/>
        </p:nvSpPr>
        <p:spPr>
          <a:xfrm>
            <a:off x="6789420" y="2514600"/>
            <a:ext cx="1805940" cy="1417320"/>
          </a:xfrm>
          <a:prstGeom prst="rect">
            <a:avLst/>
          </a:prstGeom>
          <a:noFill/>
        </p:spPr>
        <p:txBody>
          <a:bodyPr wrap="square" lIns="0" tIns="0" rIns="0" bIns="0" rtlCol="0" anchor="t"/>
          <a:lstStyle/>
          <a:p>
            <a:pPr marL="0" indent="0">
              <a:buNone/>
            </a:pPr>
            <a:r>
              <a:rPr lang="en-US" sz="1400" dirty="0">
                <a:solidFill>
                  <a:srgbClr val="1F1F1F"/>
                </a:solidFill>
                <a:latin typeface="Calibri" pitchFamily="34" charset="0"/>
                <a:ea typeface="Calibri" pitchFamily="34" charset="-122"/>
                <a:cs typeface="Calibri" pitchFamily="34" charset="-120"/>
              </a:rPr>
              <a:t>Does X produce Y?</a:t>
            </a:r>
            <a:endParaRPr lang="en-US" sz="1400" dirty="0"/>
          </a:p>
          <a:p>
            <a:pPr marL="0" indent="0">
              <a:buNone/>
            </a:pPr>
            <a:endParaRPr lang="en-US" sz="1400" dirty="0"/>
          </a:p>
          <a:p>
            <a:pPr marL="0" indent="0">
              <a:buNone/>
            </a:pPr>
            <a:r>
              <a:rPr lang="en-US" sz="1400" dirty="0">
                <a:solidFill>
                  <a:srgbClr val="1F1F1F"/>
                </a:solidFill>
                <a:latin typeface="Calibri" pitchFamily="34" charset="0"/>
                <a:ea typeface="Calibri" pitchFamily="34" charset="-122"/>
                <a:cs typeface="Calibri" pitchFamily="34" charset="-120"/>
              </a:rPr>
              <a:t>An independent and a dependent variable, and a claim about direction</a:t>
            </a:r>
            <a:endParaRPr lang="en-US" sz="1400" dirty="0"/>
          </a:p>
        </p:txBody>
      </p:sp>
      <p:sp>
        <p:nvSpPr>
          <p:cNvPr id="17" name="Shape 15"/>
          <p:cNvSpPr/>
          <p:nvPr/>
        </p:nvSpPr>
        <p:spPr>
          <a:xfrm>
            <a:off x="548640" y="4023360"/>
            <a:ext cx="8046720" cy="594360"/>
          </a:xfrm>
          <a:prstGeom prst="rect">
            <a:avLst/>
          </a:prstGeom>
          <a:solidFill>
            <a:srgbClr val="F4C542"/>
          </a:solidFill>
          <a:ln w="12700">
            <a:solidFill>
              <a:srgbClr val="F4C542"/>
            </a:solidFill>
            <a:prstDash val="solid"/>
          </a:ln>
        </p:spPr>
      </p:sp>
      <p:sp>
        <p:nvSpPr>
          <p:cNvPr id="18" name="Text 16"/>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Each kind asks more of the data than the one before. Most social science lives in the first three, honestly labelled.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6</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Type 1. Description</a:t>
            </a:r>
            <a:endParaRPr lang="en-US" sz="2600" dirty="0"/>
          </a:p>
        </p:txBody>
      </p:sp>
      <p:sp>
        <p:nvSpPr>
          <p:cNvPr id="5" name="Text 3"/>
          <p:cNvSpPr txBox="1"/>
          <p:nvPr/>
        </p:nvSpPr>
        <p:spPr>
          <a:xfrm>
            <a:off x="548640" y="1097280"/>
            <a:ext cx="8046720" cy="338328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Is there racism in Brazil? What are young people's expectations about their future? How many households in Lisbon spend more than 40% of income on rent?</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Questions about presence, degree, level, magnitude or characteristics of one phenomenon</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No hypothesis is needed. The reasoning is inductive. Observe, describe, and let the pattern suggest the theory</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Often the beginning of a research programme. The phenomenon has to exist and be described before anyone asks what it is related to</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Our example. Measure trust in institutions in a good sample, and describe it. By age, by country, by education</a:t>
            </a:r>
            <a:endParaRPr lang="en-US" sz="1600" dirty="0"/>
          </a:p>
        </p:txBody>
      </p:sp>
      <p:sp>
        <p:nvSpPr>
          <p:cNvPr id="6" name="Text 4"/>
          <p:cNvSpPr txBox="1"/>
          <p:nvPr/>
        </p:nvSpPr>
        <p:spPr>
          <a:xfrm>
            <a:off x="548640" y="4617720"/>
            <a:ext cx="7589520" cy="274320"/>
          </a:xfrm>
          <a:prstGeom prst="rect">
            <a:avLst/>
          </a:prstGeom>
          <a:noFill/>
        </p:spPr>
        <p:txBody>
          <a:bodyPr wrap="square" lIns="0" tIns="0" rIns="0" bIns="0" rtlCol="0" anchor="ctr"/>
          <a:lstStyle/>
          <a:p>
            <a:pPr marL="0" indent="0">
              <a:buNone/>
            </a:pPr>
            <a:r>
              <a:rPr lang="en-US" sz="1000" dirty="0">
                <a:solidFill>
                  <a:srgbClr val="6B6B6B"/>
                </a:solidFill>
                <a:latin typeface="Calibri" pitchFamily="34" charset="0"/>
                <a:ea typeface="Calibri" pitchFamily="34" charset="-122"/>
                <a:cs typeface="Calibri" pitchFamily="34" charset="-120"/>
              </a:rPr>
              <a:t>The first two questions are the chapter's own examples. Pereira, Sindic and Camino (2013).</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7</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Types 2 and 3. Association and prediction</a:t>
            </a:r>
            <a:endParaRPr lang="en-US" sz="2600" dirty="0"/>
          </a:p>
        </p:txBody>
      </p:sp>
      <p:sp>
        <p:nvSpPr>
          <p:cNvPr id="5" name="Shape 3"/>
          <p:cNvSpPr/>
          <p:nvPr/>
        </p:nvSpPr>
        <p:spPr>
          <a:xfrm>
            <a:off x="548640" y="1143000"/>
            <a:ext cx="3840480" cy="502920"/>
          </a:xfrm>
          <a:prstGeom prst="rect">
            <a:avLst/>
          </a:prstGeom>
          <a:solidFill>
            <a:srgbClr val="1B2A4A"/>
          </a:solidFill>
          <a:ln w="15875">
            <a:solidFill>
              <a:srgbClr val="1B2A4A"/>
            </a:solidFill>
            <a:prstDash val="solid"/>
          </a:ln>
        </p:spPr>
      </p:sp>
      <p:sp>
        <p:nvSpPr>
          <p:cNvPr id="6" name="Text 4"/>
          <p:cNvSpPr txBox="1"/>
          <p:nvPr/>
        </p:nvSpPr>
        <p:spPr>
          <a:xfrm>
            <a:off x="60350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TYPE 2. ASSOCIATION</a:t>
            </a:r>
            <a:endParaRPr lang="en-US" sz="1400" dirty="0"/>
          </a:p>
        </p:txBody>
      </p:sp>
      <p:sp>
        <p:nvSpPr>
          <p:cNvPr id="7" name="Text 5"/>
          <p:cNvSpPr txBox="1"/>
          <p:nvPr/>
        </p:nvSpPr>
        <p:spPr>
          <a:xfrm>
            <a:off x="548640" y="1783080"/>
            <a:ext cx="3840480" cy="320040"/>
          </a:xfrm>
          <a:prstGeom prst="rect">
            <a:avLst/>
          </a:prstGeom>
          <a:noFill/>
        </p:spPr>
        <p:txBody>
          <a:bodyPr wrap="square" lIns="0" tIns="0" rIns="0" bIns="0" rtlCol="0" anchor="ctr"/>
          <a:lstStyle/>
          <a:p>
            <a:pPr marL="0" indent="0">
              <a:buNone/>
            </a:pPr>
            <a:r>
              <a:rPr lang="en-US" sz="1300" b="1" dirty="0">
                <a:solidFill>
                  <a:srgbClr val="1B2A4A"/>
                </a:solidFill>
                <a:latin typeface="Arial" panose="020B0604020202090204" pitchFamily="34" charset="0"/>
                <a:ea typeface="Arial" panose="020B0604020202090204" pitchFamily="34" charset="-122"/>
                <a:cs typeface="Arial" panose="020B0604020202090204" pitchFamily="34" charset="-120"/>
              </a:rPr>
              <a:t>DO X AND Y GO TOGETHER?</a:t>
            </a:r>
            <a:endParaRPr lang="en-US" sz="1300" dirty="0"/>
          </a:p>
        </p:txBody>
      </p:sp>
      <p:sp>
        <p:nvSpPr>
          <p:cNvPr id="8" name="Text 6"/>
          <p:cNvSpPr txBox="1"/>
          <p:nvPr/>
        </p:nvSpPr>
        <p:spPr>
          <a:xfrm>
            <a:off x="548640" y="2167128"/>
            <a:ext cx="3840480" cy="1764792"/>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Is racism related to opposition to affirmative action?</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Two or more variables, observed on the same units. Nothing is said about which comes first, nor about causes</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Inductive. Look, and see whether knowing one tells you something about the other</a:t>
            </a:r>
            <a:endParaRPr lang="en-US" sz="1300" dirty="0"/>
          </a:p>
        </p:txBody>
      </p:sp>
      <p:sp>
        <p:nvSpPr>
          <p:cNvPr id="9" name="Shape 7"/>
          <p:cNvSpPr/>
          <p:nvPr/>
        </p:nvSpPr>
        <p:spPr>
          <a:xfrm>
            <a:off x="4754880" y="1143000"/>
            <a:ext cx="3840480" cy="502920"/>
          </a:xfrm>
          <a:prstGeom prst="rect">
            <a:avLst/>
          </a:prstGeom>
          <a:solidFill>
            <a:srgbClr val="1B2A4A"/>
          </a:solidFill>
          <a:ln w="15875">
            <a:solidFill>
              <a:srgbClr val="1B2A4A"/>
            </a:solidFill>
            <a:prstDash val="solid"/>
          </a:ln>
        </p:spPr>
      </p:sp>
      <p:sp>
        <p:nvSpPr>
          <p:cNvPr id="10" name="Text 8"/>
          <p:cNvSpPr txBox="1"/>
          <p:nvPr/>
        </p:nvSpPr>
        <p:spPr>
          <a:xfrm>
            <a:off x="480974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TYPE 3. PREDICTION</a:t>
            </a:r>
            <a:endParaRPr lang="en-US" sz="1400" dirty="0"/>
          </a:p>
        </p:txBody>
      </p:sp>
      <p:sp>
        <p:nvSpPr>
          <p:cNvPr id="11" name="Text 9"/>
          <p:cNvSpPr txBox="1"/>
          <p:nvPr/>
        </p:nvSpPr>
        <p:spPr>
          <a:xfrm>
            <a:off x="4754880" y="1783080"/>
            <a:ext cx="3840480" cy="320040"/>
          </a:xfrm>
          <a:prstGeom prst="rect">
            <a:avLst/>
          </a:prstGeom>
          <a:noFill/>
        </p:spPr>
        <p:txBody>
          <a:bodyPr wrap="square" lIns="0" tIns="0" rIns="0" bIns="0" rtlCol="0" anchor="ctr"/>
          <a:lstStyle/>
          <a:p>
            <a:pPr marL="0" indent="0">
              <a:buNone/>
            </a:pPr>
            <a:r>
              <a:rPr lang="en-US" sz="1300" b="1" dirty="0">
                <a:solidFill>
                  <a:srgbClr val="1B2A4A"/>
                </a:solidFill>
                <a:latin typeface="Arial" panose="020B0604020202090204" pitchFamily="34" charset="0"/>
                <a:ea typeface="Arial" panose="020B0604020202090204" pitchFamily="34" charset="-122"/>
                <a:cs typeface="Arial" panose="020B0604020202090204" pitchFamily="34" charset="-120"/>
              </a:rPr>
              <a:t>DOES X ANTICIPATE Y?</a:t>
            </a:r>
            <a:endParaRPr lang="en-US" sz="1300" dirty="0"/>
          </a:p>
        </p:txBody>
      </p:sp>
      <p:sp>
        <p:nvSpPr>
          <p:cNvPr id="12" name="Text 10"/>
          <p:cNvSpPr txBox="1"/>
          <p:nvPr/>
        </p:nvSpPr>
        <p:spPr>
          <a:xfrm>
            <a:off x="4754880" y="2167128"/>
            <a:ext cx="3840480" cy="1764792"/>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Is racism at the root of opposition to affirmative action?</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The variables take positions. A predictor and a criterion, by hypothesis</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Still no claim that X influences Y. Only that X comes first in the scheme</a:t>
            </a:r>
            <a:endParaRPr lang="en-US" sz="1300" dirty="0"/>
          </a:p>
        </p:txBody>
      </p:sp>
      <p:sp>
        <p:nvSpPr>
          <p:cNvPr id="13" name="Shape 11"/>
          <p:cNvSpPr/>
          <p:nvPr/>
        </p:nvSpPr>
        <p:spPr>
          <a:xfrm>
            <a:off x="548640" y="4023360"/>
            <a:ext cx="8046720" cy="594360"/>
          </a:xfrm>
          <a:prstGeom prst="rect">
            <a:avLst/>
          </a:prstGeom>
          <a:solidFill>
            <a:srgbClr val="F4C542"/>
          </a:solidFill>
          <a:ln w="12700">
            <a:solidFill>
              <a:srgbClr val="F4C542"/>
            </a:solidFill>
            <a:prstDash val="solid"/>
          </a:ln>
        </p:spPr>
      </p:sp>
      <p:sp>
        <p:nvSpPr>
          <p:cNvPr id="14" name="Text 12"/>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Type 3 is the one most often confused with type 4. 'Predicts' is not 'causes'. A barometer predicts tomorrow's rain without causing it.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8</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Type 4. Causation</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Does racism influence opposition to affirmative action? Does reading bad news about democracy lower trust in institutions?</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A specific doubt about the nature of the relation. The predictor is now assumed to be a cause, the criterion an effect. Independent and dependent variable</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A hypothesis about direction, usually from a formal theory</a:t>
            </a:r>
            <a:endParaRPr lang="en-US" sz="1600" dirty="0"/>
          </a:p>
          <a:p>
            <a:pPr marL="342900" indent="-342900">
              <a:lnSpc>
                <a:spcPct val="108000"/>
              </a:lnSpc>
              <a:spcAft>
                <a:spcPts val="900"/>
              </a:spcAft>
              <a:buSzPct val="100000"/>
              <a:buChar char="•"/>
            </a:pPr>
            <a:r>
              <a:rPr lang="en-US" sz="1600" b="1" dirty="0">
                <a:solidFill>
                  <a:srgbClr val="1F1F1F"/>
                </a:solidFill>
                <a:latin typeface="Calibri" pitchFamily="34" charset="0"/>
                <a:ea typeface="Calibri" pitchFamily="34" charset="-122"/>
                <a:cs typeface="Calibri" pitchFamily="34" charset="-120"/>
              </a:rPr>
              <a:t>Three conditions have to hold, all of them (Kenny, 1979). </a:t>
            </a:r>
            <a:r>
              <a:rPr lang="en-US" sz="1600" dirty="0">
                <a:solidFill>
                  <a:srgbClr val="1F1F1F"/>
                </a:solidFill>
                <a:latin typeface="Calibri" pitchFamily="34" charset="0"/>
                <a:ea typeface="Calibri" pitchFamily="34" charset="-122"/>
                <a:cs typeface="Calibri" pitchFamily="34" charset="-120"/>
              </a:rPr>
              <a:t>X comes before Y. Nothing else explains both</a:t>
            </a:r>
            <a:endParaRPr lang="en-US" sz="16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Each condition is a job for the design. The rest of the class is about how different designs do, or do not do, those three jobs.</a:t>
            </a:r>
            <a:endParaRPr lang="en-US" sz="1400" dirty="0"/>
          </a:p>
        </p:txBody>
      </p:sp>
      <p:sp>
        <p:nvSpPr>
          <p:cNvPr id="8" name="Text 6"/>
          <p:cNvSpPr txBox="1"/>
          <p:nvPr/>
        </p:nvSpPr>
        <p:spPr>
          <a:xfrm>
            <a:off x="548640" y="4617720"/>
            <a:ext cx="7589520" cy="274320"/>
          </a:xfrm>
          <a:prstGeom prst="rect">
            <a:avLst/>
          </a:prstGeom>
          <a:noFill/>
        </p:spPr>
        <p:txBody>
          <a:bodyPr wrap="square" lIns="0" tIns="0" rIns="0" bIns="0" rtlCol="0" anchor="ctr"/>
          <a:lstStyle/>
          <a:p>
            <a:pPr marL="0" indent="0">
              <a:buNone/>
            </a:pPr>
            <a:r>
              <a:rPr lang="en-US" sz="1000" dirty="0">
                <a:solidFill>
                  <a:srgbClr val="6B6B6B"/>
                </a:solidFill>
                <a:latin typeface="Calibri" pitchFamily="34" charset="0"/>
                <a:ea typeface="Calibri" pitchFamily="34" charset="-122"/>
                <a:cs typeface="Calibri" pitchFamily="34" charset="-120"/>
              </a:rPr>
              <a:t>Kenny, D. A. (1979). Correlation and Causality. Wiley.</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9</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third condition. Spurious relations</a:t>
            </a:r>
            <a:endParaRPr lang="en-US" sz="2600" dirty="0"/>
          </a:p>
        </p:txBody>
      </p:sp>
      <p:sp>
        <p:nvSpPr>
          <p:cNvPr id="5" name="Shape 3"/>
          <p:cNvSpPr/>
          <p:nvPr/>
        </p:nvSpPr>
        <p:spPr>
          <a:xfrm>
            <a:off x="3566160" y="1188720"/>
            <a:ext cx="2011680" cy="594360"/>
          </a:xfrm>
          <a:prstGeom prst="rect">
            <a:avLst/>
          </a:prstGeom>
          <a:solidFill>
            <a:srgbClr val="F4C542"/>
          </a:solidFill>
          <a:ln w="15875">
            <a:solidFill>
              <a:srgbClr val="1B2A4A"/>
            </a:solidFill>
            <a:prstDash val="solid"/>
          </a:ln>
        </p:spPr>
      </p:sp>
      <p:sp>
        <p:nvSpPr>
          <p:cNvPr id="6" name="Text 4"/>
          <p:cNvSpPr txBox="1"/>
          <p:nvPr/>
        </p:nvSpPr>
        <p:spPr>
          <a:xfrm>
            <a:off x="3621024" y="1225296"/>
            <a:ext cx="1901952" cy="52120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Z   Season of the year</a:t>
            </a:r>
            <a:endParaRPr lang="en-US" sz="1300" dirty="0"/>
          </a:p>
        </p:txBody>
      </p:sp>
      <p:sp>
        <p:nvSpPr>
          <p:cNvPr id="7" name="Shape 5"/>
          <p:cNvSpPr/>
          <p:nvPr/>
        </p:nvSpPr>
        <p:spPr>
          <a:xfrm>
            <a:off x="822960" y="2514600"/>
            <a:ext cx="2377440" cy="594360"/>
          </a:xfrm>
          <a:prstGeom prst="rect">
            <a:avLst/>
          </a:prstGeom>
          <a:solidFill>
            <a:srgbClr val="FFFFFF"/>
          </a:solidFill>
          <a:ln w="15875">
            <a:solidFill>
              <a:srgbClr val="1B2A4A"/>
            </a:solidFill>
            <a:prstDash val="solid"/>
          </a:ln>
        </p:spPr>
      </p:sp>
      <p:sp>
        <p:nvSpPr>
          <p:cNvPr id="8" name="Text 6"/>
          <p:cNvSpPr txBox="1"/>
          <p:nvPr/>
        </p:nvSpPr>
        <p:spPr>
          <a:xfrm>
            <a:off x="877824" y="2551176"/>
            <a:ext cx="2267712" cy="52120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X   Ice cream sales, 2000</a:t>
            </a:r>
            <a:endParaRPr lang="en-US" sz="1300" dirty="0"/>
          </a:p>
        </p:txBody>
      </p:sp>
      <p:sp>
        <p:nvSpPr>
          <p:cNvPr id="9" name="Shape 7"/>
          <p:cNvSpPr/>
          <p:nvPr/>
        </p:nvSpPr>
        <p:spPr>
          <a:xfrm>
            <a:off x="5943600" y="2514600"/>
            <a:ext cx="2377440" cy="594360"/>
          </a:xfrm>
          <a:prstGeom prst="rect">
            <a:avLst/>
          </a:prstGeom>
          <a:solidFill>
            <a:srgbClr val="FFFFFF"/>
          </a:solidFill>
          <a:ln w="15875">
            <a:solidFill>
              <a:srgbClr val="1B2A4A"/>
            </a:solidFill>
            <a:prstDash val="solid"/>
          </a:ln>
        </p:spPr>
      </p:sp>
      <p:sp>
        <p:nvSpPr>
          <p:cNvPr id="10" name="Text 8"/>
          <p:cNvSpPr txBox="1"/>
          <p:nvPr/>
        </p:nvSpPr>
        <p:spPr>
          <a:xfrm>
            <a:off x="5998464" y="2551176"/>
            <a:ext cx="2267712" cy="52120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Y   Drownings, 2010</a:t>
            </a:r>
            <a:endParaRPr lang="en-US" sz="1300" dirty="0"/>
          </a:p>
        </p:txBody>
      </p:sp>
      <p:sp>
        <p:nvSpPr>
          <p:cNvPr id="11" name="Shape 9"/>
          <p:cNvSpPr/>
          <p:nvPr/>
        </p:nvSpPr>
        <p:spPr>
          <a:xfrm flipH="1">
            <a:off x="2103120" y="1783080"/>
            <a:ext cx="1828800" cy="731520"/>
          </a:xfrm>
          <a:prstGeom prst="line">
            <a:avLst/>
          </a:prstGeom>
          <a:noFill/>
          <a:ln w="19050">
            <a:solidFill>
              <a:srgbClr val="1B2A4A"/>
            </a:solidFill>
            <a:prstDash val="solid"/>
            <a:tailEnd type="triangle"/>
          </a:ln>
        </p:spPr>
      </p:sp>
      <p:sp>
        <p:nvSpPr>
          <p:cNvPr id="12" name="Shape 10"/>
          <p:cNvSpPr/>
          <p:nvPr/>
        </p:nvSpPr>
        <p:spPr>
          <a:xfrm>
            <a:off x="5212080" y="1783080"/>
            <a:ext cx="1828800" cy="731520"/>
          </a:xfrm>
          <a:prstGeom prst="line">
            <a:avLst/>
          </a:prstGeom>
          <a:noFill/>
          <a:ln w="19050">
            <a:solidFill>
              <a:srgbClr val="1B2A4A"/>
            </a:solidFill>
            <a:prstDash val="solid"/>
            <a:tailEnd type="triangle"/>
          </a:ln>
        </p:spPr>
      </p:sp>
      <p:sp>
        <p:nvSpPr>
          <p:cNvPr id="13" name="Shape 11"/>
          <p:cNvSpPr/>
          <p:nvPr/>
        </p:nvSpPr>
        <p:spPr>
          <a:xfrm>
            <a:off x="3200400" y="2807208"/>
            <a:ext cx="2743200" cy="9144"/>
          </a:xfrm>
          <a:prstGeom prst="line">
            <a:avLst/>
          </a:prstGeom>
          <a:noFill/>
          <a:ln w="19050">
            <a:solidFill>
              <a:srgbClr val="1B2A4A"/>
            </a:solidFill>
            <a:prstDash val="dash"/>
          </a:ln>
        </p:spPr>
      </p:sp>
      <p:sp>
        <p:nvSpPr>
          <p:cNvPr id="14" name="Text 12"/>
          <p:cNvSpPr txBox="1"/>
          <p:nvPr/>
        </p:nvSpPr>
        <p:spPr>
          <a:xfrm>
            <a:off x="3931920" y="2834640"/>
            <a:ext cx="1280160" cy="274320"/>
          </a:xfrm>
          <a:prstGeom prst="rect">
            <a:avLst/>
          </a:prstGeom>
          <a:noFill/>
        </p:spPr>
        <p:txBody>
          <a:bodyPr wrap="square" lIns="0" tIns="0" rIns="0" bIns="0" rtlCol="0" anchor="ctr"/>
          <a:lstStyle/>
          <a:p>
            <a:pPr marL="0" indent="0" algn="ctr">
              <a:buNone/>
            </a:pPr>
            <a:r>
              <a:rPr lang="en-US" sz="1100" i="1" dirty="0">
                <a:solidFill>
                  <a:srgbClr val="6B6B6B"/>
                </a:solidFill>
                <a:latin typeface="Calibri" pitchFamily="34" charset="0"/>
                <a:ea typeface="Calibri" pitchFamily="34" charset="-122"/>
                <a:cs typeface="Calibri" pitchFamily="34" charset="-120"/>
              </a:rPr>
              <a:t>association</a:t>
            </a:r>
            <a:endParaRPr lang="en-US" sz="1100" dirty="0"/>
          </a:p>
        </p:txBody>
      </p:sp>
      <p:sp>
        <p:nvSpPr>
          <p:cNvPr id="15" name="Text 13"/>
          <p:cNvSpPr txBox="1"/>
          <p:nvPr/>
        </p:nvSpPr>
        <p:spPr>
          <a:xfrm>
            <a:off x="548640" y="3291840"/>
            <a:ext cx="8046720" cy="1463040"/>
          </a:xfrm>
          <a:prstGeom prst="rect">
            <a:avLst/>
          </a:prstGeom>
          <a:noFill/>
        </p:spPr>
        <p:txBody>
          <a:bodyPr wrap="square" lIns="0" tIns="0" rIns="0" bIns="0" rtlCol="0" anchor="t"/>
          <a:lstStyle/>
          <a:p>
            <a:pPr marL="342900" indent="-342900">
              <a:lnSpc>
                <a:spcPct val="108000"/>
              </a:lnSpc>
              <a:spcAft>
                <a:spcPts val="500"/>
              </a:spcAft>
              <a:buSzPct val="100000"/>
              <a:buChar char="•"/>
            </a:pPr>
            <a:r>
              <a:rPr lang="en-US" sz="1400" dirty="0">
                <a:solidFill>
                  <a:srgbClr val="1F1F1F"/>
                </a:solidFill>
                <a:latin typeface="Calibri" pitchFamily="34" charset="0"/>
                <a:ea typeface="Calibri" pitchFamily="34" charset="-122"/>
                <a:cs typeface="Calibri" pitchFamily="34" charset="-120"/>
              </a:rPr>
              <a:t>Ice cream sales in 2000 and drownings in 2010 go together, and the sales came first. Precedence and association both hold. Nobody thinks ice cream drowns people ten years later</a:t>
            </a:r>
            <a:endParaRPr lang="en-US" sz="1400" dirty="0"/>
          </a:p>
          <a:p>
            <a:pPr marL="342900" indent="-342900">
              <a:lnSpc>
                <a:spcPct val="108000"/>
              </a:lnSpc>
              <a:spcAft>
                <a:spcPts val="500"/>
              </a:spcAft>
              <a:buSzPct val="100000"/>
              <a:buChar char="•"/>
            </a:pPr>
            <a:r>
              <a:rPr lang="en-US" sz="1400" dirty="0">
                <a:solidFill>
                  <a:srgbClr val="1F1F1F"/>
                </a:solidFill>
                <a:latin typeface="Calibri" pitchFamily="34" charset="0"/>
                <a:ea typeface="Calibri" pitchFamily="34" charset="-122"/>
                <a:cs typeface="Calibri" pitchFamily="34" charset="-120"/>
              </a:rPr>
              <a:t>A third variable causes both. Hot months sell ice cream and fill the beaches. Control for season and the relation disappears</a:t>
            </a:r>
            <a:endParaRPr lang="en-US" sz="1400" dirty="0"/>
          </a:p>
          <a:p>
            <a:pPr marL="342900" indent="-342900">
              <a:lnSpc>
                <a:spcPct val="108000"/>
              </a:lnSpc>
              <a:spcAft>
                <a:spcPts val="500"/>
              </a:spcAft>
              <a:buSzPct val="100000"/>
              <a:buChar char="•"/>
            </a:pPr>
            <a:r>
              <a:rPr lang="en-US" sz="1400" dirty="0">
                <a:solidFill>
                  <a:srgbClr val="1F1F1F"/>
                </a:solidFill>
                <a:latin typeface="Calibri" pitchFamily="34" charset="0"/>
                <a:ea typeface="Calibri" pitchFamily="34" charset="-122"/>
                <a:cs typeface="Calibri" pitchFamily="34" charset="-120"/>
              </a:rPr>
              <a:t>Our example. People who read more bad news trust less. Z could be political interest, education, or a distrust that was already there and makes people seek bad news</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822960"/>
            <a:ext cx="5486400" cy="1463040"/>
          </a:xfrm>
          <a:prstGeom prst="rect">
            <a:avLst/>
          </a:prstGeom>
          <a:noFill/>
        </p:spPr>
        <p:txBody>
          <a:bodyPr wrap="square" lIns="0" tIns="0" rIns="0" bIns="0" rtlCol="0" anchor="ctr"/>
          <a:lstStyle/>
          <a:p>
            <a:pPr marL="0" indent="0">
              <a:buNone/>
            </a:pPr>
            <a:r>
              <a:rPr lang="en-US" sz="8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02</a:t>
            </a:r>
            <a:endParaRPr lang="en-US" sz="8000" dirty="0"/>
          </a:p>
        </p:txBody>
      </p:sp>
      <p:sp>
        <p:nvSpPr>
          <p:cNvPr id="3" name="Text 1"/>
          <p:cNvSpPr txBox="1"/>
          <p:nvPr/>
        </p:nvSpPr>
        <p:spPr>
          <a:xfrm>
            <a:off x="640080" y="2377440"/>
            <a:ext cx="7863840" cy="1463040"/>
          </a:xfrm>
          <a:prstGeom prst="rect">
            <a:avLst/>
          </a:prstGeom>
          <a:noFill/>
        </p:spPr>
        <p:txBody>
          <a:bodyPr wrap="square" lIns="0" tIns="0" rIns="0" bIns="0" rtlCol="0" anchor="ctr"/>
          <a:lstStyle/>
          <a:p>
            <a:pPr marL="0" indent="0">
              <a:buNone/>
            </a:pPr>
            <a:r>
              <a:rPr lang="en-US" sz="3600" dirty="0">
                <a:solidFill>
                  <a:srgbClr val="FFFFFF"/>
                </a:solidFill>
                <a:latin typeface="Arial Black" panose="020B0A04020102020204" pitchFamily="34" charset="0"/>
                <a:ea typeface="Arial Black" panose="020B0A04020102020204" pitchFamily="34" charset="-122"/>
                <a:cs typeface="Arial Black" panose="020B0A04020102020204" pitchFamily="34" charset="-120"/>
              </a:rPr>
              <a:t>Two routes. Observe, or intervene</a:t>
            </a:r>
            <a:endParaRPr lang="en-US"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11</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Methods are routes to an answer</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A research method is the route we follow to reach a plausible answer to the problem we posed</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The routes sit on a continuum. At one end the researcher watches a phenomenon as it happens. At the other end the researcher intervenes and compares</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Two large families. Non-experimental, or observational, methods. Experimental methods</a:t>
            </a:r>
            <a:endParaRPr lang="en-US" sz="1700" dirty="0"/>
          </a:p>
          <a:p>
            <a:pPr marL="342900" indent="-342900">
              <a:lnSpc>
                <a:spcPct val="108000"/>
              </a:lnSpc>
              <a:spcAft>
                <a:spcPts val="900"/>
              </a:spcAft>
              <a:buSzPct val="100000"/>
              <a:buChar char="•"/>
            </a:pPr>
            <a:r>
              <a:rPr lang="en-US" sz="1700" dirty="0">
                <a:solidFill>
                  <a:srgbClr val="1F1F1F"/>
                </a:solidFill>
                <a:latin typeface="Calibri" pitchFamily="34" charset="0"/>
                <a:ea typeface="Calibri" pitchFamily="34" charset="-122"/>
                <a:cs typeface="Calibri" pitchFamily="34" charset="-120"/>
              </a:rPr>
              <a:t>The route is chosen by the kind of question, not by the discipline. Historians run comparisons, psychologists do ethnography, economists run experiments</a:t>
            </a:r>
            <a:endParaRPr lang="en-US" sz="17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The route is chosen by the question, not by the discipline you were trained in.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13</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Observational routes</a:t>
            </a:r>
            <a:endParaRPr lang="en-US" sz="2600" dirty="0"/>
          </a:p>
        </p:txBody>
      </p:sp>
      <p:graphicFrame>
        <p:nvGraphicFramePr>
          <p:cNvPr id="17" name="Table 0"/>
          <p:cNvGraphicFramePr>
            <a:graphicFrameLocks noGrp="1"/>
          </p:cNvGraphicFramePr>
          <p:nvPr/>
        </p:nvGraphicFramePr>
        <p:xfrm>
          <a:off x="548640" y="1097280"/>
          <a:ext cx="8229600" cy="914400"/>
        </p:xfrm>
        <a:graphic>
          <a:graphicData uri="http://schemas.openxmlformats.org/drawingml/2006/table">
            <a:tbl>
              <a:tblPr/>
              <a:tblGrid>
                <a:gridCol w="1554480"/>
                <a:gridCol w="2834640"/>
                <a:gridCol w="1463040"/>
                <a:gridCol w="2377440"/>
              </a:tblGrid>
              <a:tr h="0">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Route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Answers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An example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Naturalistic observation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Watches events in their natural setting, interfering as little as possible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Type 1</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Primates in the wild. Who talks to whom in a waiting room</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Ethnography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Describes the life of a group in its context, looking for the social meaning of patterns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Type 1</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Mead (1935) in three peoples of New Guinea</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Case study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Gathers many observations about one case. A person, a group, an organisation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Type 1, sometimes 2 within the case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Festinger, Riecken and Schachter (1956), a sect after the prophecy failed</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Survey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Collects information on one or more variables in a large population, through a sample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Type 1, and 2 or 3 with several variables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The European Social Survey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Correlational study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Observes two or more variables to see whether, how strongly and in which direction they are related</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Types 2 and 3</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News exposure and trust in institutions, in one sample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548640" y="4617720"/>
            <a:ext cx="7589520" cy="274320"/>
          </a:xfrm>
          <a:prstGeom prst="rect">
            <a:avLst/>
          </a:prstGeom>
          <a:noFill/>
        </p:spPr>
        <p:txBody>
          <a:bodyPr wrap="square" lIns="0" tIns="0" rIns="0" bIns="0" rtlCol="0" anchor="ctr"/>
          <a:lstStyle/>
          <a:p>
            <a:pPr marL="0" indent="0">
              <a:buNone/>
            </a:pPr>
            <a:r>
              <a:rPr lang="en-US" sz="1000" dirty="0">
                <a:solidFill>
                  <a:srgbClr val="6B6B6B"/>
                </a:solidFill>
                <a:latin typeface="Calibri" pitchFamily="34" charset="0"/>
                <a:ea typeface="Calibri" pitchFamily="34" charset="-122"/>
                <a:cs typeface="Calibri" pitchFamily="34" charset="-120"/>
              </a:rPr>
              <a:t>Mead (1935), Sex and Temperament in Three Primitive Societies. Festinger, Riecken and Schachter (1956), When Prophecy Fails.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14</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Where observational routes stop</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They answer types 1, 2 and 3 well. A good survey with several variables does most of the work of social science</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They cannot settle type 4, with rare exceptions in longitudinal designs that we meet after the break</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Two reasons. The variables are usually observed at the same moment, so precedence is unknown. And third variables are not controlled, so a spurious relation cannot be ruled out</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Our example, as a correlational study. People who read more bad news trust less. Who reads bad news? Perhaps those who already distrust. Which came first? The survey cannot say</a:t>
            </a:r>
            <a:endParaRPr lang="en-US" sz="1600" dirty="0"/>
          </a:p>
        </p:txBody>
      </p:sp>
      <p:sp>
        <p:nvSpPr>
          <p:cNvPr id="6" name="Shape 4"/>
          <p:cNvSpPr/>
          <p:nvPr/>
        </p:nvSpPr>
        <p:spPr>
          <a:xfrm>
            <a:off x="548640" y="4178935"/>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260977"/>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A correlation tells you that two things move together. It does not tell you which moved first, nor whether something else moved both.</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15</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experimental route has three features</a:t>
            </a:r>
            <a:endParaRPr lang="en-US" sz="2600" dirty="0"/>
          </a:p>
        </p:txBody>
      </p:sp>
      <p:sp>
        <p:nvSpPr>
          <p:cNvPr id="5" name="Text 3"/>
          <p:cNvSpPr txBox="1"/>
          <p:nvPr/>
        </p:nvSpPr>
        <p:spPr>
          <a:xfrm>
            <a:off x="548640" y="1188720"/>
            <a:ext cx="249936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1</a:t>
            </a:r>
            <a:endParaRPr lang="en-US" sz="4000" dirty="0"/>
          </a:p>
        </p:txBody>
      </p:sp>
      <p:sp>
        <p:nvSpPr>
          <p:cNvPr id="6" name="Text 4"/>
          <p:cNvSpPr txBox="1"/>
          <p:nvPr/>
        </p:nvSpPr>
        <p:spPr>
          <a:xfrm>
            <a:off x="548640" y="1965960"/>
            <a:ext cx="2499360" cy="105156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Manipulation of the independent variable, measurement of the dependent variable</a:t>
            </a:r>
            <a:endParaRPr lang="en-US" sz="1500" dirty="0"/>
          </a:p>
        </p:txBody>
      </p:sp>
      <p:sp>
        <p:nvSpPr>
          <p:cNvPr id="7" name="Text 5"/>
          <p:cNvSpPr txBox="1"/>
          <p:nvPr/>
        </p:nvSpPr>
        <p:spPr>
          <a:xfrm>
            <a:off x="548640" y="3017520"/>
            <a:ext cx="2499360" cy="914400"/>
          </a:xfrm>
          <a:prstGeom prst="rect">
            <a:avLst/>
          </a:prstGeom>
          <a:noFill/>
        </p:spPr>
        <p:txBody>
          <a:bodyPr wrap="square" lIns="0" tIns="0" rIns="0" bIns="0" rtlCol="0" anchor="t"/>
          <a:lstStyle/>
          <a:p>
            <a:pPr marL="0" indent="0">
              <a:buNone/>
            </a:pPr>
            <a:r>
              <a:rPr lang="en-US" sz="1500" dirty="0">
                <a:solidFill>
                  <a:srgbClr val="1F1F1F"/>
                </a:solidFill>
                <a:latin typeface="Calibri" pitchFamily="34" charset="0"/>
                <a:ea typeface="Calibri" pitchFamily="34" charset="-122"/>
                <a:cs typeface="Calibri" pitchFamily="34" charset="-120"/>
              </a:rPr>
              <a:t>We do different things to different groups, then we measure what happens</a:t>
            </a:r>
            <a:endParaRPr lang="en-US" sz="1500" dirty="0"/>
          </a:p>
        </p:txBody>
      </p:sp>
      <p:sp>
        <p:nvSpPr>
          <p:cNvPr id="8" name="Text 6"/>
          <p:cNvSpPr txBox="1"/>
          <p:nvPr/>
        </p:nvSpPr>
        <p:spPr>
          <a:xfrm>
            <a:off x="3322320" y="1188720"/>
            <a:ext cx="249936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2</a:t>
            </a:r>
            <a:endParaRPr lang="en-US" sz="4000" dirty="0"/>
          </a:p>
        </p:txBody>
      </p:sp>
      <p:sp>
        <p:nvSpPr>
          <p:cNvPr id="9" name="Text 7"/>
          <p:cNvSpPr txBox="1"/>
          <p:nvPr/>
        </p:nvSpPr>
        <p:spPr>
          <a:xfrm>
            <a:off x="3322320" y="1965960"/>
            <a:ext cx="2499360" cy="105156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Random assignment of participants to the groups</a:t>
            </a:r>
            <a:endParaRPr lang="en-US" sz="1500" dirty="0"/>
          </a:p>
        </p:txBody>
      </p:sp>
      <p:sp>
        <p:nvSpPr>
          <p:cNvPr id="10" name="Text 8"/>
          <p:cNvSpPr txBox="1"/>
          <p:nvPr/>
        </p:nvSpPr>
        <p:spPr>
          <a:xfrm>
            <a:off x="3322320" y="3017520"/>
            <a:ext cx="2499360" cy="914400"/>
          </a:xfrm>
          <a:prstGeom prst="rect">
            <a:avLst/>
          </a:prstGeom>
          <a:noFill/>
        </p:spPr>
        <p:txBody>
          <a:bodyPr wrap="square" lIns="0" tIns="0" rIns="0" bIns="0" rtlCol="0" anchor="t"/>
          <a:lstStyle/>
          <a:p>
            <a:pPr marL="0" indent="0">
              <a:buNone/>
            </a:pPr>
            <a:r>
              <a:rPr lang="en-US" sz="1500" dirty="0">
                <a:solidFill>
                  <a:srgbClr val="1F1F1F"/>
                </a:solidFill>
                <a:latin typeface="Calibri" pitchFamily="34" charset="0"/>
                <a:ea typeface="Calibri" pitchFamily="34" charset="-122"/>
                <a:cs typeface="Calibri" pitchFamily="34" charset="-120"/>
              </a:rPr>
              <a:t>Each person has the same chance of ending up in any group</a:t>
            </a:r>
            <a:endParaRPr lang="en-US" sz="1500" dirty="0"/>
          </a:p>
        </p:txBody>
      </p:sp>
      <p:sp>
        <p:nvSpPr>
          <p:cNvPr id="11" name="Text 9"/>
          <p:cNvSpPr txBox="1"/>
          <p:nvPr/>
        </p:nvSpPr>
        <p:spPr>
          <a:xfrm>
            <a:off x="6096000" y="1188720"/>
            <a:ext cx="2499360" cy="731520"/>
          </a:xfrm>
          <a:prstGeom prst="rect">
            <a:avLst/>
          </a:prstGeom>
          <a:noFill/>
        </p:spPr>
        <p:txBody>
          <a:bodyPr wrap="square" lIns="0" tIns="0" rIns="0" bIns="0" rtlCol="0" anchor="ctr"/>
          <a:lstStyle/>
          <a:p>
            <a:pPr marL="0" indent="0">
              <a:buNone/>
            </a:pPr>
            <a:r>
              <a:rPr lang="en-US" sz="4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3</a:t>
            </a:r>
            <a:endParaRPr lang="en-US" sz="4000" dirty="0"/>
          </a:p>
        </p:txBody>
      </p:sp>
      <p:sp>
        <p:nvSpPr>
          <p:cNvPr id="12" name="Text 10"/>
          <p:cNvSpPr txBox="1"/>
          <p:nvPr/>
        </p:nvSpPr>
        <p:spPr>
          <a:xfrm>
            <a:off x="6096000" y="1965960"/>
            <a:ext cx="2499360" cy="1051560"/>
          </a:xfrm>
          <a:prstGeom prst="rect">
            <a:avLst/>
          </a:prstGeom>
          <a:noFill/>
        </p:spPr>
        <p:txBody>
          <a:bodyPr wrap="square" lIns="0" tIns="0" rIns="0" bIns="0" rtlCol="0" anchor="t"/>
          <a:lstStyle/>
          <a:p>
            <a:pPr marL="0" indent="0">
              <a:buNone/>
            </a:pPr>
            <a:r>
              <a:rPr lang="en-US" sz="1500" b="1" dirty="0">
                <a:solidFill>
                  <a:srgbClr val="1B2A4A"/>
                </a:solidFill>
                <a:latin typeface="Arial" panose="020B0604020202090204" pitchFamily="34" charset="0"/>
                <a:ea typeface="Arial" panose="020B0604020202090204" pitchFamily="34" charset="-122"/>
                <a:cs typeface="Arial" panose="020B0604020202090204" pitchFamily="34" charset="-120"/>
              </a:rPr>
              <a:t>Standardized conditions in all groups</a:t>
            </a:r>
            <a:endParaRPr lang="en-US" sz="1500" dirty="0"/>
          </a:p>
        </p:txBody>
      </p:sp>
      <p:sp>
        <p:nvSpPr>
          <p:cNvPr id="13" name="Text 11"/>
          <p:cNvSpPr txBox="1"/>
          <p:nvPr/>
        </p:nvSpPr>
        <p:spPr>
          <a:xfrm>
            <a:off x="6096000" y="3017520"/>
            <a:ext cx="2499360" cy="914400"/>
          </a:xfrm>
          <a:prstGeom prst="rect">
            <a:avLst/>
          </a:prstGeom>
          <a:noFill/>
        </p:spPr>
        <p:txBody>
          <a:bodyPr wrap="square" lIns="0" tIns="0" rIns="0" bIns="0" rtlCol="0" anchor="t"/>
          <a:lstStyle/>
          <a:p>
            <a:pPr marL="0" indent="0">
              <a:buNone/>
            </a:pPr>
            <a:r>
              <a:rPr lang="en-US" sz="1500" dirty="0">
                <a:solidFill>
                  <a:srgbClr val="1F1F1F"/>
                </a:solidFill>
                <a:latin typeface="Calibri" pitchFamily="34" charset="0"/>
                <a:ea typeface="Calibri" pitchFamily="34" charset="-122"/>
                <a:cs typeface="Calibri" pitchFamily="34" charset="-120"/>
              </a:rPr>
              <a:t>Everything is the same for everyone, except the manipulation itself</a:t>
            </a:r>
            <a:endParaRPr lang="en-US" sz="1500" dirty="0"/>
          </a:p>
        </p:txBody>
      </p:sp>
      <p:sp>
        <p:nvSpPr>
          <p:cNvPr id="14" name="Shape 12"/>
          <p:cNvSpPr/>
          <p:nvPr/>
        </p:nvSpPr>
        <p:spPr>
          <a:xfrm>
            <a:off x="548640" y="4023360"/>
            <a:ext cx="8046720" cy="594360"/>
          </a:xfrm>
          <a:prstGeom prst="rect">
            <a:avLst/>
          </a:prstGeom>
          <a:solidFill>
            <a:srgbClr val="F4C542"/>
          </a:solidFill>
          <a:ln w="12700">
            <a:solidFill>
              <a:srgbClr val="F4C542"/>
            </a:solidFill>
            <a:prstDash val="solid"/>
          </a:ln>
        </p:spPr>
      </p:sp>
      <p:sp>
        <p:nvSpPr>
          <p:cNvPr id="15" name="Text 13"/>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Manipulating before measuring secures precedence. Random assignment and standardized conditions rule out third variables. The three conditions, by design.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16</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classical design</a:t>
            </a:r>
            <a:endParaRPr lang="en-US" sz="2600" dirty="0"/>
          </a:p>
        </p:txBody>
      </p:sp>
      <p:sp>
        <p:nvSpPr>
          <p:cNvPr id="5" name="Shape 3"/>
          <p:cNvSpPr/>
          <p:nvPr/>
        </p:nvSpPr>
        <p:spPr>
          <a:xfrm>
            <a:off x="640080" y="1783080"/>
            <a:ext cx="640080" cy="640080"/>
          </a:xfrm>
          <a:prstGeom prst="ellipse">
            <a:avLst/>
          </a:prstGeom>
          <a:solidFill>
            <a:srgbClr val="F4C542"/>
          </a:solidFill>
          <a:ln w="15875">
            <a:solidFill>
              <a:srgbClr val="1B2A4A"/>
            </a:solidFill>
            <a:prstDash val="solid"/>
          </a:ln>
        </p:spPr>
      </p:sp>
      <p:sp>
        <p:nvSpPr>
          <p:cNvPr id="6" name="Text 4"/>
          <p:cNvSpPr txBox="1"/>
          <p:nvPr/>
        </p:nvSpPr>
        <p:spPr>
          <a:xfrm>
            <a:off x="640080" y="1783080"/>
            <a:ext cx="640080" cy="640080"/>
          </a:xfrm>
          <a:prstGeom prst="rect">
            <a:avLst/>
          </a:prstGeom>
          <a:noFill/>
        </p:spPr>
        <p:txBody>
          <a:bodyPr wrap="square" lIns="0" tIns="0" rIns="0" bIns="0" rtlCol="0" anchor="ctr"/>
          <a:lstStyle/>
          <a:p>
            <a:pPr marL="0" indent="0" algn="ctr">
              <a:buNone/>
            </a:pPr>
            <a:r>
              <a:rPr lang="en-US" sz="1600" b="1" dirty="0">
                <a:solidFill>
                  <a:srgbClr val="1B2A4A"/>
                </a:solidFill>
                <a:latin typeface="Arial" panose="020B0604020202090204" pitchFamily="34" charset="0"/>
                <a:ea typeface="Arial" panose="020B0604020202090204" pitchFamily="34" charset="-122"/>
                <a:cs typeface="Arial" panose="020B0604020202090204" pitchFamily="34" charset="-120"/>
              </a:rPr>
              <a:t>R</a:t>
            </a:r>
            <a:endParaRPr lang="en-US" sz="1600" dirty="0"/>
          </a:p>
        </p:txBody>
      </p:sp>
      <p:sp>
        <p:nvSpPr>
          <p:cNvPr id="7" name="Shape 5"/>
          <p:cNvSpPr/>
          <p:nvPr/>
        </p:nvSpPr>
        <p:spPr>
          <a:xfrm flipV="1">
            <a:off x="1280160" y="1691640"/>
            <a:ext cx="548640" cy="411480"/>
          </a:xfrm>
          <a:prstGeom prst="line">
            <a:avLst/>
          </a:prstGeom>
          <a:noFill/>
          <a:ln w="19050">
            <a:solidFill>
              <a:srgbClr val="1B2A4A"/>
            </a:solidFill>
            <a:prstDash val="solid"/>
          </a:ln>
        </p:spPr>
      </p:sp>
      <p:sp>
        <p:nvSpPr>
          <p:cNvPr id="8" name="Shape 6"/>
          <p:cNvSpPr/>
          <p:nvPr/>
        </p:nvSpPr>
        <p:spPr>
          <a:xfrm>
            <a:off x="1280160" y="2103120"/>
            <a:ext cx="548640" cy="640080"/>
          </a:xfrm>
          <a:prstGeom prst="line">
            <a:avLst/>
          </a:prstGeom>
          <a:noFill/>
          <a:ln w="19050">
            <a:solidFill>
              <a:srgbClr val="1B2A4A"/>
            </a:solidFill>
            <a:prstDash val="solid"/>
          </a:ln>
        </p:spPr>
      </p:sp>
      <p:sp>
        <p:nvSpPr>
          <p:cNvPr id="9" name="Shape 7"/>
          <p:cNvSpPr/>
          <p:nvPr/>
        </p:nvSpPr>
        <p:spPr>
          <a:xfrm>
            <a:off x="1828800" y="1417320"/>
            <a:ext cx="822960" cy="548640"/>
          </a:xfrm>
          <a:prstGeom prst="rect">
            <a:avLst/>
          </a:prstGeom>
          <a:solidFill>
            <a:srgbClr val="1B2A4A"/>
          </a:solidFill>
          <a:ln w="15875">
            <a:solidFill>
              <a:srgbClr val="1B2A4A"/>
            </a:solidFill>
            <a:prstDash val="solid"/>
          </a:ln>
        </p:spPr>
      </p:sp>
      <p:sp>
        <p:nvSpPr>
          <p:cNvPr id="10" name="Text 8"/>
          <p:cNvSpPr txBox="1"/>
          <p:nvPr/>
        </p:nvSpPr>
        <p:spPr>
          <a:xfrm>
            <a:off x="1883664" y="1453896"/>
            <a:ext cx="713232" cy="475488"/>
          </a:xfrm>
          <a:prstGeom prst="rect">
            <a:avLst/>
          </a:prstGeom>
          <a:noFill/>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TG</a:t>
            </a:r>
            <a:endParaRPr lang="en-US" sz="1300" dirty="0"/>
          </a:p>
        </p:txBody>
      </p:sp>
      <p:sp>
        <p:nvSpPr>
          <p:cNvPr id="11" name="Shape 9"/>
          <p:cNvSpPr/>
          <p:nvPr/>
        </p:nvSpPr>
        <p:spPr>
          <a:xfrm>
            <a:off x="1828800" y="2468880"/>
            <a:ext cx="822960" cy="548640"/>
          </a:xfrm>
          <a:prstGeom prst="rect">
            <a:avLst/>
          </a:prstGeom>
          <a:solidFill>
            <a:srgbClr val="1B2A4A"/>
          </a:solidFill>
          <a:ln w="15875">
            <a:solidFill>
              <a:srgbClr val="1B2A4A"/>
            </a:solidFill>
            <a:prstDash val="solid"/>
          </a:ln>
        </p:spPr>
      </p:sp>
      <p:sp>
        <p:nvSpPr>
          <p:cNvPr id="12" name="Text 10"/>
          <p:cNvSpPr txBox="1"/>
          <p:nvPr/>
        </p:nvSpPr>
        <p:spPr>
          <a:xfrm>
            <a:off x="1883664" y="2505456"/>
            <a:ext cx="713232" cy="475488"/>
          </a:xfrm>
          <a:prstGeom prst="rect">
            <a:avLst/>
          </a:prstGeom>
          <a:noFill/>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CG</a:t>
            </a:r>
            <a:endParaRPr lang="en-US" sz="1300" dirty="0"/>
          </a:p>
        </p:txBody>
      </p:sp>
      <p:sp>
        <p:nvSpPr>
          <p:cNvPr id="13" name="Shape 11"/>
          <p:cNvSpPr/>
          <p:nvPr/>
        </p:nvSpPr>
        <p:spPr>
          <a:xfrm>
            <a:off x="2651760" y="1691640"/>
            <a:ext cx="365760" cy="9144"/>
          </a:xfrm>
          <a:prstGeom prst="line">
            <a:avLst/>
          </a:prstGeom>
          <a:noFill/>
          <a:ln w="19050">
            <a:solidFill>
              <a:srgbClr val="1B2A4A"/>
            </a:solidFill>
            <a:prstDash val="solid"/>
          </a:ln>
        </p:spPr>
      </p:sp>
      <p:sp>
        <p:nvSpPr>
          <p:cNvPr id="14" name="Shape 12"/>
          <p:cNvSpPr/>
          <p:nvPr/>
        </p:nvSpPr>
        <p:spPr>
          <a:xfrm>
            <a:off x="2651760" y="2743200"/>
            <a:ext cx="365760" cy="9144"/>
          </a:xfrm>
          <a:prstGeom prst="line">
            <a:avLst/>
          </a:prstGeom>
          <a:noFill/>
          <a:ln w="19050">
            <a:solidFill>
              <a:srgbClr val="1B2A4A"/>
            </a:solidFill>
            <a:prstDash val="solid"/>
          </a:ln>
        </p:spPr>
      </p:sp>
      <p:sp>
        <p:nvSpPr>
          <p:cNvPr id="15" name="Shape 13"/>
          <p:cNvSpPr/>
          <p:nvPr/>
        </p:nvSpPr>
        <p:spPr>
          <a:xfrm>
            <a:off x="3017520" y="1417320"/>
            <a:ext cx="1188720" cy="548640"/>
          </a:xfrm>
          <a:prstGeom prst="rect">
            <a:avLst/>
          </a:prstGeom>
          <a:solidFill>
            <a:srgbClr val="F4C542"/>
          </a:solidFill>
          <a:ln w="15875">
            <a:solidFill>
              <a:srgbClr val="1B2A4A"/>
            </a:solidFill>
            <a:prstDash val="solid"/>
          </a:ln>
        </p:spPr>
      </p:sp>
      <p:sp>
        <p:nvSpPr>
          <p:cNvPr id="16" name="Text 14"/>
          <p:cNvSpPr txBox="1"/>
          <p:nvPr/>
        </p:nvSpPr>
        <p:spPr>
          <a:xfrm>
            <a:off x="3072384" y="1453896"/>
            <a:ext cx="1078992" cy="475488"/>
          </a:xfrm>
          <a:prstGeom prst="rect">
            <a:avLst/>
          </a:prstGeom>
          <a:noFill/>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M</a:t>
            </a:r>
            <a:endParaRPr lang="en-US" sz="1400" dirty="0"/>
          </a:p>
        </p:txBody>
      </p:sp>
      <p:sp>
        <p:nvSpPr>
          <p:cNvPr id="17" name="Shape 15"/>
          <p:cNvSpPr/>
          <p:nvPr/>
        </p:nvSpPr>
        <p:spPr>
          <a:xfrm>
            <a:off x="3017520" y="2468880"/>
            <a:ext cx="1188720" cy="548640"/>
          </a:xfrm>
          <a:prstGeom prst="rect">
            <a:avLst/>
          </a:prstGeom>
          <a:solidFill>
            <a:srgbClr val="FFFFFF"/>
          </a:solidFill>
          <a:ln w="15875">
            <a:solidFill>
              <a:srgbClr val="6B6B6B"/>
            </a:solidFill>
            <a:prstDash val="solid"/>
          </a:ln>
        </p:spPr>
      </p:sp>
      <p:sp>
        <p:nvSpPr>
          <p:cNvPr id="18" name="Text 16"/>
          <p:cNvSpPr txBox="1"/>
          <p:nvPr/>
        </p:nvSpPr>
        <p:spPr>
          <a:xfrm>
            <a:off x="3072384" y="2505456"/>
            <a:ext cx="1078992" cy="475488"/>
          </a:xfrm>
          <a:prstGeom prst="rect">
            <a:avLst/>
          </a:prstGeom>
          <a:noFill/>
        </p:spPr>
        <p:txBody>
          <a:bodyPr wrap="square" lIns="0" tIns="0" rIns="0" bIns="0" rtlCol="0" anchor="ctr"/>
          <a:lstStyle/>
          <a:p>
            <a:pPr marL="0" indent="0" algn="ctr">
              <a:buNone/>
            </a:pPr>
            <a:r>
              <a:rPr lang="en-US" sz="1100" b="1" dirty="0">
                <a:solidFill>
                  <a:srgbClr val="6B6B6B"/>
                </a:solidFill>
                <a:latin typeface="Calibri" pitchFamily="34" charset="0"/>
                <a:ea typeface="Calibri" pitchFamily="34" charset="-122"/>
                <a:cs typeface="Calibri" pitchFamily="34" charset="-120"/>
              </a:rPr>
              <a:t>control text</a:t>
            </a:r>
            <a:endParaRPr lang="en-US" sz="1100" dirty="0"/>
          </a:p>
        </p:txBody>
      </p:sp>
      <p:sp>
        <p:nvSpPr>
          <p:cNvPr id="19" name="Shape 17"/>
          <p:cNvSpPr/>
          <p:nvPr/>
        </p:nvSpPr>
        <p:spPr>
          <a:xfrm>
            <a:off x="4206240" y="1691640"/>
            <a:ext cx="365760" cy="9144"/>
          </a:xfrm>
          <a:prstGeom prst="line">
            <a:avLst/>
          </a:prstGeom>
          <a:noFill/>
          <a:ln w="19050">
            <a:solidFill>
              <a:srgbClr val="1B2A4A"/>
            </a:solidFill>
            <a:prstDash val="solid"/>
          </a:ln>
        </p:spPr>
      </p:sp>
      <p:sp>
        <p:nvSpPr>
          <p:cNvPr id="20" name="Shape 18"/>
          <p:cNvSpPr/>
          <p:nvPr/>
        </p:nvSpPr>
        <p:spPr>
          <a:xfrm>
            <a:off x="4206240" y="2743200"/>
            <a:ext cx="365760" cy="9144"/>
          </a:xfrm>
          <a:prstGeom prst="line">
            <a:avLst/>
          </a:prstGeom>
          <a:noFill/>
          <a:ln w="19050">
            <a:solidFill>
              <a:srgbClr val="1B2A4A"/>
            </a:solidFill>
            <a:prstDash val="solid"/>
          </a:ln>
        </p:spPr>
      </p:sp>
      <p:sp>
        <p:nvSpPr>
          <p:cNvPr id="21" name="Shape 19"/>
          <p:cNvSpPr/>
          <p:nvPr/>
        </p:nvSpPr>
        <p:spPr>
          <a:xfrm>
            <a:off x="4572000" y="1417320"/>
            <a:ext cx="731520" cy="548640"/>
          </a:xfrm>
          <a:prstGeom prst="rect">
            <a:avLst/>
          </a:prstGeom>
          <a:solidFill>
            <a:srgbClr val="FFFFFF"/>
          </a:solidFill>
          <a:ln w="15875">
            <a:solidFill>
              <a:srgbClr val="1B2A4A"/>
            </a:solidFill>
            <a:prstDash val="solid"/>
          </a:ln>
        </p:spPr>
      </p:sp>
      <p:sp>
        <p:nvSpPr>
          <p:cNvPr id="22" name="Text 20"/>
          <p:cNvSpPr txBox="1"/>
          <p:nvPr/>
        </p:nvSpPr>
        <p:spPr>
          <a:xfrm>
            <a:off x="4626864" y="1453896"/>
            <a:ext cx="621792" cy="475488"/>
          </a:xfrm>
          <a:prstGeom prst="rect">
            <a:avLst/>
          </a:prstGeom>
          <a:noFill/>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O</a:t>
            </a:r>
            <a:endParaRPr lang="en-US" sz="1400" dirty="0"/>
          </a:p>
        </p:txBody>
      </p:sp>
      <p:sp>
        <p:nvSpPr>
          <p:cNvPr id="23" name="Shape 21"/>
          <p:cNvSpPr/>
          <p:nvPr/>
        </p:nvSpPr>
        <p:spPr>
          <a:xfrm>
            <a:off x="4572000" y="2468880"/>
            <a:ext cx="731520" cy="548640"/>
          </a:xfrm>
          <a:prstGeom prst="rect">
            <a:avLst/>
          </a:prstGeom>
          <a:solidFill>
            <a:srgbClr val="FFFFFF"/>
          </a:solidFill>
          <a:ln w="15875">
            <a:solidFill>
              <a:srgbClr val="1B2A4A"/>
            </a:solidFill>
            <a:prstDash val="solid"/>
          </a:ln>
        </p:spPr>
      </p:sp>
      <p:sp>
        <p:nvSpPr>
          <p:cNvPr id="24" name="Text 22"/>
          <p:cNvSpPr txBox="1"/>
          <p:nvPr/>
        </p:nvSpPr>
        <p:spPr>
          <a:xfrm>
            <a:off x="4626864" y="2505456"/>
            <a:ext cx="621792" cy="475488"/>
          </a:xfrm>
          <a:prstGeom prst="rect">
            <a:avLst/>
          </a:prstGeom>
          <a:noFill/>
        </p:spPr>
        <p:txBody>
          <a:bodyPr wrap="square" lIns="0" tIns="0" rIns="0" bIns="0" rtlCol="0" anchor="ctr"/>
          <a:lstStyle/>
          <a:p>
            <a:pPr marL="0" indent="0" algn="ctr">
              <a:buNone/>
            </a:pPr>
            <a:r>
              <a:rPr lang="en-US" sz="1400" b="1" dirty="0">
                <a:solidFill>
                  <a:srgbClr val="1B2A4A"/>
                </a:solidFill>
                <a:latin typeface="Calibri" pitchFamily="34" charset="0"/>
                <a:ea typeface="Calibri" pitchFamily="34" charset="-122"/>
                <a:cs typeface="Calibri" pitchFamily="34" charset="-120"/>
              </a:rPr>
              <a:t>O</a:t>
            </a:r>
            <a:endParaRPr lang="en-US" sz="1400" dirty="0"/>
          </a:p>
        </p:txBody>
      </p:sp>
      <p:sp>
        <p:nvSpPr>
          <p:cNvPr id="25" name="Text 23"/>
          <p:cNvSpPr txBox="1"/>
          <p:nvPr/>
        </p:nvSpPr>
        <p:spPr>
          <a:xfrm>
            <a:off x="4572000" y="3108960"/>
            <a:ext cx="914400" cy="274320"/>
          </a:xfrm>
          <a:prstGeom prst="rect">
            <a:avLst/>
          </a:prstGeom>
          <a:noFill/>
        </p:spPr>
        <p:txBody>
          <a:bodyPr wrap="square" lIns="0" tIns="0" rIns="0" bIns="0" rtlCol="0" anchor="ctr"/>
          <a:lstStyle/>
          <a:p>
            <a:pPr marL="0" indent="0">
              <a:buNone/>
            </a:pPr>
            <a:r>
              <a:rPr lang="en-US" sz="1100" dirty="0">
                <a:solidFill>
                  <a:srgbClr val="6B6B6B"/>
                </a:solidFill>
                <a:latin typeface="Calibri" pitchFamily="34" charset="0"/>
                <a:ea typeface="Calibri" pitchFamily="34" charset="-122"/>
                <a:cs typeface="Calibri" pitchFamily="34" charset="-120"/>
              </a:rPr>
              <a:t>compare</a:t>
            </a:r>
            <a:endParaRPr lang="en-US" sz="1100" dirty="0"/>
          </a:p>
        </p:txBody>
      </p:sp>
      <p:sp>
        <p:nvSpPr>
          <p:cNvPr id="26" name="Text 24"/>
          <p:cNvSpPr txBox="1"/>
          <p:nvPr/>
        </p:nvSpPr>
        <p:spPr>
          <a:xfrm>
            <a:off x="6583680" y="1371600"/>
            <a:ext cx="2103120" cy="1097280"/>
          </a:xfrm>
          <a:prstGeom prst="rect">
            <a:avLst/>
          </a:prstGeom>
          <a:noFill/>
        </p:spPr>
        <p:txBody>
          <a:bodyPr wrap="square" lIns="0" tIns="0" rIns="0" bIns="0" rtlCol="0" anchor="t"/>
          <a:lstStyle/>
          <a:p>
            <a:pPr marL="0" indent="0">
              <a:buNone/>
            </a:pPr>
            <a:r>
              <a:rPr lang="en-US" sz="1300" b="1" dirty="0">
                <a:solidFill>
                  <a:srgbClr val="1B2A4A"/>
                </a:solidFill>
                <a:latin typeface="Calibri" pitchFamily="34" charset="0"/>
                <a:ea typeface="Calibri" pitchFamily="34" charset="-122"/>
                <a:cs typeface="Calibri" pitchFamily="34" charset="-120"/>
              </a:rPr>
              <a:t>R  Random assignment</a:t>
            </a:r>
            <a:endParaRPr lang="en-US" sz="1300" dirty="0"/>
          </a:p>
          <a:p>
            <a:pPr marL="0" indent="0">
              <a:buNone/>
            </a:pPr>
            <a:r>
              <a:rPr lang="en-US" sz="1300" b="1" dirty="0">
                <a:solidFill>
                  <a:srgbClr val="1B2A4A"/>
                </a:solidFill>
                <a:latin typeface="Calibri" pitchFamily="34" charset="0"/>
                <a:ea typeface="Calibri" pitchFamily="34" charset="-122"/>
                <a:cs typeface="Calibri" pitchFamily="34" charset="-120"/>
              </a:rPr>
              <a:t>M  Manipulation of the IV</a:t>
            </a:r>
            <a:endParaRPr lang="en-US" sz="1300" dirty="0"/>
          </a:p>
          <a:p>
            <a:pPr marL="0" indent="0">
              <a:buNone/>
            </a:pPr>
            <a:r>
              <a:rPr lang="en-US" sz="1300" b="1" dirty="0">
                <a:solidFill>
                  <a:srgbClr val="1B2A4A"/>
                </a:solidFill>
                <a:latin typeface="Calibri" pitchFamily="34" charset="0"/>
                <a:ea typeface="Calibri" pitchFamily="34" charset="-122"/>
                <a:cs typeface="Calibri" pitchFamily="34" charset="-120"/>
              </a:rPr>
              <a:t>O  Observation of the DV</a:t>
            </a:r>
            <a:endParaRPr lang="en-US" sz="1300" dirty="0"/>
          </a:p>
        </p:txBody>
      </p:sp>
      <p:sp>
        <p:nvSpPr>
          <p:cNvPr id="27" name="Text 25"/>
          <p:cNvSpPr txBox="1"/>
          <p:nvPr/>
        </p:nvSpPr>
        <p:spPr>
          <a:xfrm>
            <a:off x="548640" y="3566160"/>
            <a:ext cx="8046720" cy="1005840"/>
          </a:xfrm>
          <a:prstGeom prst="rect">
            <a:avLst/>
          </a:prstGeom>
          <a:noFill/>
        </p:spPr>
        <p:txBody>
          <a:bodyPr wrap="square" lIns="0" tIns="0" rIns="0" bIns="0" rtlCol="0" anchor="t"/>
          <a:lstStyle/>
          <a:p>
            <a:pPr marL="0" indent="0">
              <a:buNone/>
            </a:pPr>
            <a:r>
              <a:rPr lang="en-US" sz="1500" dirty="0">
                <a:solidFill>
                  <a:srgbClr val="1F1F1F"/>
                </a:solidFill>
                <a:latin typeface="Calibri" pitchFamily="34" charset="0"/>
                <a:ea typeface="Calibri" pitchFamily="34" charset="-122"/>
                <a:cs typeface="Calibri" pitchFamily="34" charset="-120"/>
              </a:rPr>
              <a:t>Our example as an experiment. Participants are assigned at random. Half read a news report saying that democracy is collapsing, half read a report of the same length about ancient forests. Everyone then rates trust in institutions, and the two groups are compared. Precedence by construction, equivalent groups by chance, one difference by design.</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17</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experimental route. Gains and costs</a:t>
            </a:r>
            <a:endParaRPr lang="en-US" sz="2600" dirty="0"/>
          </a:p>
        </p:txBody>
      </p:sp>
      <p:sp>
        <p:nvSpPr>
          <p:cNvPr id="5" name="Shape 3"/>
          <p:cNvSpPr/>
          <p:nvPr/>
        </p:nvSpPr>
        <p:spPr>
          <a:xfrm>
            <a:off x="548640" y="1143000"/>
            <a:ext cx="3840480" cy="502920"/>
          </a:xfrm>
          <a:prstGeom prst="rect">
            <a:avLst/>
          </a:prstGeom>
          <a:solidFill>
            <a:srgbClr val="1B2A4A"/>
          </a:solidFill>
          <a:ln w="15875">
            <a:solidFill>
              <a:srgbClr val="1B2A4A"/>
            </a:solidFill>
            <a:prstDash val="solid"/>
          </a:ln>
        </p:spPr>
      </p:sp>
      <p:sp>
        <p:nvSpPr>
          <p:cNvPr id="6" name="Text 4"/>
          <p:cNvSpPr txBox="1"/>
          <p:nvPr/>
        </p:nvSpPr>
        <p:spPr>
          <a:xfrm>
            <a:off x="60350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WHAT IT GAINS</a:t>
            </a:r>
            <a:endParaRPr lang="en-US" sz="1400" dirty="0"/>
          </a:p>
        </p:txBody>
      </p:sp>
      <p:sp>
        <p:nvSpPr>
          <p:cNvPr id="7" name="Text 5"/>
          <p:cNvSpPr txBox="1"/>
          <p:nvPr/>
        </p:nvSpPr>
        <p:spPr>
          <a:xfrm>
            <a:off x="548640" y="1783080"/>
            <a:ext cx="3840480" cy="2148840"/>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Precedence, by construction. Manipulate first, measure after</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Equivalent groups at the start, by random assignment. Third variables are spread evenly</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One difference between the groups, by standardized conditions</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So the difference we observe can be read as the effect of the cause. Internal validity</a:t>
            </a:r>
            <a:endParaRPr lang="en-US" sz="1300" dirty="0"/>
          </a:p>
        </p:txBody>
      </p:sp>
      <p:sp>
        <p:nvSpPr>
          <p:cNvPr id="8" name="Shape 6"/>
          <p:cNvSpPr/>
          <p:nvPr/>
        </p:nvSpPr>
        <p:spPr>
          <a:xfrm>
            <a:off x="4754880" y="1143000"/>
            <a:ext cx="3840480" cy="502920"/>
          </a:xfrm>
          <a:prstGeom prst="rect">
            <a:avLst/>
          </a:prstGeom>
          <a:solidFill>
            <a:srgbClr val="1B2A4A"/>
          </a:solidFill>
          <a:ln w="15875">
            <a:solidFill>
              <a:srgbClr val="1B2A4A"/>
            </a:solidFill>
            <a:prstDash val="solid"/>
          </a:ln>
        </p:spPr>
      </p:sp>
      <p:sp>
        <p:nvSpPr>
          <p:cNvPr id="9" name="Text 7"/>
          <p:cNvSpPr txBox="1"/>
          <p:nvPr/>
        </p:nvSpPr>
        <p:spPr>
          <a:xfrm>
            <a:off x="480974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WHAT IT COSTS</a:t>
            </a:r>
            <a:endParaRPr lang="en-US" sz="1400" dirty="0"/>
          </a:p>
        </p:txBody>
      </p:sp>
      <p:sp>
        <p:nvSpPr>
          <p:cNvPr id="10" name="Text 8"/>
          <p:cNvSpPr txBox="1"/>
          <p:nvPr/>
        </p:nvSpPr>
        <p:spPr>
          <a:xfrm>
            <a:off x="4754880" y="1783080"/>
            <a:ext cx="3840480" cy="2148840"/>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Not every cause can be manipulated. Gender, social class, a war, growing up poor</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Not every manipulation is ethical. We do not assign people to unemployment</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Short exposures in artificial settings. Thirty seconds of bad news is not a decade of it</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Generalisation to other people and settings has to be earned separately. External validity</a:t>
            </a:r>
            <a:endParaRPr lang="en-US" sz="1300" dirty="0"/>
          </a:p>
        </p:txBody>
      </p:sp>
      <p:sp>
        <p:nvSpPr>
          <p:cNvPr id="11" name="Shape 9"/>
          <p:cNvSpPr/>
          <p:nvPr/>
        </p:nvSpPr>
        <p:spPr>
          <a:xfrm>
            <a:off x="548640" y="4023360"/>
            <a:ext cx="8046720" cy="594360"/>
          </a:xfrm>
          <a:prstGeom prst="rect">
            <a:avLst/>
          </a:prstGeom>
          <a:solidFill>
            <a:srgbClr val="F4C542"/>
          </a:solidFill>
          <a:ln w="12700">
            <a:solidFill>
              <a:srgbClr val="F4C542"/>
            </a:solidFill>
            <a:prstDash val="solid"/>
          </a:ln>
        </p:spPr>
      </p:sp>
      <p:sp>
        <p:nvSpPr>
          <p:cNvPr id="12" name="Text 10"/>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For a type 4 question, the experimental route whenever it is possible and ethical. When it is not</a:t>
            </a:r>
            <a:r>
              <a:rPr lang="pt-BR" altLang="en-US" sz="1400" dirty="0">
                <a:solidFill>
                  <a:srgbClr val="1B2A4A"/>
                </a:solidFill>
                <a:latin typeface="Calibri" pitchFamily="34" charset="0"/>
                <a:ea typeface="Calibri" pitchFamily="34" charset="-122"/>
                <a:cs typeface="Calibri" pitchFamily="34" charset="-120"/>
              </a:rPr>
              <a:t>?</a:t>
            </a:r>
            <a:endParaRPr lang="pt-BR" altLang="en-US" sz="1400" dirty="0">
              <a:solidFill>
                <a:srgbClr val="1B2A4A"/>
              </a:solidFill>
              <a:latin typeface="Calibri" pitchFamily="34" charset="0"/>
              <a:ea typeface="Calibri" pitchFamily="34" charset="-122"/>
              <a:cs typeface="Calibri" pitchFamily="34" charset="-12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18</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Which route answers which question</a:t>
            </a:r>
            <a:endParaRPr lang="en-US" sz="2600" dirty="0"/>
          </a:p>
        </p:txBody>
      </p:sp>
      <p:graphicFrame>
        <p:nvGraphicFramePr>
          <p:cNvPr id="22" name="Table 0"/>
          <p:cNvGraphicFramePr>
            <a:graphicFrameLocks noGrp="1"/>
          </p:cNvGraphicFramePr>
          <p:nvPr/>
        </p:nvGraphicFramePr>
        <p:xfrm>
          <a:off x="548640" y="1097280"/>
          <a:ext cx="8229600" cy="914400"/>
        </p:xfrm>
        <a:graphic>
          <a:graphicData uri="http://schemas.openxmlformats.org/drawingml/2006/table">
            <a:tbl>
              <a:tblPr/>
              <a:tblGrid>
                <a:gridCol w="1554480"/>
                <a:gridCol w="3566160"/>
                <a:gridCol w="3108960"/>
              </a:tblGrid>
              <a:tr h="0">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Kind of question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Routes that answer it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Routes that do not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1  Description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Naturalistic observation, ethnography, case study, survey</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An experiment. It can describe the groups it created, nothing beyond them</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2  Association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Survey with several variables, correlational study, comparison across cases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 single case. Ethnography, except within the group studied</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3  Prediction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Correlational study guided by theory. Better with time between X and Y, a panel</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 cross-sectional survey settles the order only by assumption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4  Causation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Experiment. Failing that, a cross-lagged panel or a natural experiment, with care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Any study where X and Y are measured once, at the same time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822960"/>
            <a:ext cx="5486400" cy="1463040"/>
          </a:xfrm>
          <a:prstGeom prst="rect">
            <a:avLst/>
          </a:prstGeom>
          <a:noFill/>
        </p:spPr>
        <p:txBody>
          <a:bodyPr wrap="square" lIns="0" tIns="0" rIns="0" bIns="0" rtlCol="0" anchor="ctr"/>
          <a:lstStyle/>
          <a:p>
            <a:pPr marL="0" indent="0">
              <a:buNone/>
            </a:pPr>
            <a:r>
              <a:rPr lang="en-US" sz="8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03</a:t>
            </a:r>
            <a:endParaRPr lang="en-US" sz="8000" dirty="0"/>
          </a:p>
        </p:txBody>
      </p:sp>
      <p:sp>
        <p:nvSpPr>
          <p:cNvPr id="3" name="Text 1"/>
          <p:cNvSpPr txBox="1"/>
          <p:nvPr/>
        </p:nvSpPr>
        <p:spPr>
          <a:xfrm>
            <a:off x="640080" y="2377440"/>
            <a:ext cx="7863840" cy="1463040"/>
          </a:xfrm>
          <a:prstGeom prst="rect">
            <a:avLst/>
          </a:prstGeom>
          <a:noFill/>
        </p:spPr>
        <p:txBody>
          <a:bodyPr wrap="square" lIns="0" tIns="0" rIns="0" bIns="0" rtlCol="0" anchor="ctr"/>
          <a:lstStyle/>
          <a:p>
            <a:pPr marL="0" indent="0">
              <a:buNone/>
            </a:pPr>
            <a:r>
              <a:rPr lang="en-US" sz="3600" dirty="0">
                <a:solidFill>
                  <a:srgbClr val="FFFFFF"/>
                </a:solidFill>
                <a:latin typeface="Arial Black" panose="020B0A04020102020204" pitchFamily="34" charset="0"/>
                <a:ea typeface="Arial Black" panose="020B0A04020102020204" pitchFamily="34" charset="-122"/>
                <a:cs typeface="Arial Black" panose="020B0A04020102020204" pitchFamily="34" charset="-120"/>
              </a:rPr>
              <a:t>Time in the design. Cross-sectional and longitudinal</a:t>
            </a:r>
            <a:endParaRPr lang="en-US" sz="3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21</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Cross-sectional and longitudinal</a:t>
            </a:r>
            <a:endParaRPr lang="en-US" sz="2600" dirty="0"/>
          </a:p>
        </p:txBody>
      </p:sp>
      <p:sp>
        <p:nvSpPr>
          <p:cNvPr id="5" name="Shape 3"/>
          <p:cNvSpPr/>
          <p:nvPr/>
        </p:nvSpPr>
        <p:spPr>
          <a:xfrm>
            <a:off x="548640" y="1143000"/>
            <a:ext cx="3840480" cy="502920"/>
          </a:xfrm>
          <a:prstGeom prst="rect">
            <a:avLst/>
          </a:prstGeom>
          <a:solidFill>
            <a:srgbClr val="1B2A4A"/>
          </a:solidFill>
          <a:ln w="15875">
            <a:solidFill>
              <a:srgbClr val="1B2A4A"/>
            </a:solidFill>
            <a:prstDash val="solid"/>
          </a:ln>
        </p:spPr>
      </p:sp>
      <p:sp>
        <p:nvSpPr>
          <p:cNvPr id="6" name="Text 4"/>
          <p:cNvSpPr txBox="1"/>
          <p:nvPr/>
        </p:nvSpPr>
        <p:spPr>
          <a:xfrm>
            <a:off x="60350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CROSS-SECTIONAL</a:t>
            </a:r>
            <a:endParaRPr lang="en-US" sz="1400" dirty="0"/>
          </a:p>
        </p:txBody>
      </p:sp>
      <p:sp>
        <p:nvSpPr>
          <p:cNvPr id="7" name="Text 5"/>
          <p:cNvSpPr txBox="1"/>
          <p:nvPr/>
        </p:nvSpPr>
        <p:spPr>
          <a:xfrm>
            <a:off x="548640" y="1783080"/>
            <a:ext cx="3840480" cy="320040"/>
          </a:xfrm>
          <a:prstGeom prst="rect">
            <a:avLst/>
          </a:prstGeom>
          <a:noFill/>
        </p:spPr>
        <p:txBody>
          <a:bodyPr wrap="square" lIns="0" tIns="0" rIns="0" bIns="0" rtlCol="0" anchor="ctr"/>
          <a:lstStyle/>
          <a:p>
            <a:pPr marL="0" indent="0">
              <a:buNone/>
            </a:pPr>
            <a:r>
              <a:rPr lang="en-US" sz="1300" b="1" dirty="0">
                <a:solidFill>
                  <a:srgbClr val="1B2A4A"/>
                </a:solidFill>
                <a:latin typeface="Arial" panose="020B0604020202090204" pitchFamily="34" charset="0"/>
                <a:ea typeface="Arial" panose="020B0604020202090204" pitchFamily="34" charset="-122"/>
                <a:cs typeface="Arial" panose="020B0604020202090204" pitchFamily="34" charset="-120"/>
              </a:rPr>
              <a:t>ONE MOMENT, t1</a:t>
            </a:r>
            <a:endParaRPr lang="en-US" sz="1300" dirty="0"/>
          </a:p>
        </p:txBody>
      </p:sp>
      <p:sp>
        <p:nvSpPr>
          <p:cNvPr id="8" name="Text 6"/>
          <p:cNvSpPr txBox="1"/>
          <p:nvPr/>
        </p:nvSpPr>
        <p:spPr>
          <a:xfrm>
            <a:off x="548640" y="2167128"/>
            <a:ext cx="3840480" cy="1764792"/>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All variables observed at the same time, or in an interval so short that it counts as one moment</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One survey, one sample. The commonest design in social science</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Answers types 1 and 2. Type 3 only by assuming the order</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Cheap and fast. Precedence cannot be established</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Our example. One survey asking news exposure and trust</a:t>
            </a:r>
            <a:endParaRPr lang="en-US" sz="1300" dirty="0"/>
          </a:p>
        </p:txBody>
      </p:sp>
      <p:sp>
        <p:nvSpPr>
          <p:cNvPr id="9" name="Shape 7"/>
          <p:cNvSpPr/>
          <p:nvPr/>
        </p:nvSpPr>
        <p:spPr>
          <a:xfrm>
            <a:off x="4754880" y="1143000"/>
            <a:ext cx="3840480" cy="502920"/>
          </a:xfrm>
          <a:prstGeom prst="rect">
            <a:avLst/>
          </a:prstGeom>
          <a:solidFill>
            <a:srgbClr val="1B2A4A"/>
          </a:solidFill>
          <a:ln w="15875">
            <a:solidFill>
              <a:srgbClr val="1B2A4A"/>
            </a:solidFill>
            <a:prstDash val="solid"/>
          </a:ln>
        </p:spPr>
      </p:sp>
      <p:sp>
        <p:nvSpPr>
          <p:cNvPr id="10" name="Text 8"/>
          <p:cNvSpPr txBox="1"/>
          <p:nvPr/>
        </p:nvSpPr>
        <p:spPr>
          <a:xfrm>
            <a:off x="480974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LONGITUDINAL</a:t>
            </a:r>
            <a:endParaRPr lang="en-US" sz="1400" dirty="0"/>
          </a:p>
        </p:txBody>
      </p:sp>
      <p:sp>
        <p:nvSpPr>
          <p:cNvPr id="11" name="Text 9"/>
          <p:cNvSpPr txBox="1"/>
          <p:nvPr/>
        </p:nvSpPr>
        <p:spPr>
          <a:xfrm>
            <a:off x="4754880" y="1783080"/>
            <a:ext cx="3840480" cy="320040"/>
          </a:xfrm>
          <a:prstGeom prst="rect">
            <a:avLst/>
          </a:prstGeom>
          <a:noFill/>
        </p:spPr>
        <p:txBody>
          <a:bodyPr wrap="square" lIns="0" tIns="0" rIns="0" bIns="0" rtlCol="0" anchor="ctr"/>
          <a:lstStyle/>
          <a:p>
            <a:pPr marL="0" indent="0">
              <a:buNone/>
            </a:pPr>
            <a:r>
              <a:rPr lang="en-US" sz="1300" b="1" dirty="0">
                <a:solidFill>
                  <a:srgbClr val="1B2A4A"/>
                </a:solidFill>
                <a:latin typeface="Arial" panose="020B0604020202090204" pitchFamily="34" charset="0"/>
                <a:ea typeface="Arial" panose="020B0604020202090204" pitchFamily="34" charset="-122"/>
                <a:cs typeface="Arial" panose="020B0604020202090204" pitchFamily="34" charset="-120"/>
              </a:rPr>
              <a:t>SEVERAL MOMENTS, t1, t2 ... tn</a:t>
            </a:r>
            <a:endParaRPr lang="en-US" sz="1300" dirty="0"/>
          </a:p>
        </p:txBody>
      </p:sp>
      <p:sp>
        <p:nvSpPr>
          <p:cNvPr id="12" name="Text 10"/>
          <p:cNvSpPr txBox="1"/>
          <p:nvPr/>
        </p:nvSpPr>
        <p:spPr>
          <a:xfrm>
            <a:off x="4754880" y="2167128"/>
            <a:ext cx="3840480" cy="1764792"/>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The same variables observed more than once, on the same units</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 panel. The same people, households, firms or countries, followed over time</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Answers type 3, and gets closer to type 4</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Expensive and slow. People drop out between waves. Precedence is established</a:t>
            </a:r>
            <a:endParaRPr lang="en-US" sz="1300" dirty="0"/>
          </a:p>
          <a:p>
            <a:pPr marL="342900" indent="-342900">
              <a:lnSpc>
                <a:spcPct val="108000"/>
              </a:lnSpc>
              <a:spcAft>
                <a:spcPts val="600"/>
              </a:spcAft>
              <a:buSzPct val="100000"/>
              <a:buChar char="•"/>
            </a:pPr>
            <a:r>
              <a:rPr lang="en-US" sz="1300" dirty="0">
                <a:solidFill>
                  <a:srgbClr val="1F1F1F"/>
                </a:solidFill>
                <a:latin typeface="Calibri" pitchFamily="34" charset="0"/>
                <a:ea typeface="Calibri" pitchFamily="34" charset="-122"/>
                <a:cs typeface="Calibri" pitchFamily="34" charset="-120"/>
              </a:rPr>
              <a:t>Our example. The same people asked in 2026 and in 2027</a:t>
            </a:r>
            <a:endParaRPr lang="en-US" sz="1300" dirty="0"/>
          </a:p>
        </p:txBody>
      </p:sp>
      <p:sp>
        <p:nvSpPr>
          <p:cNvPr id="13" name="Shape 11"/>
          <p:cNvSpPr/>
          <p:nvPr/>
        </p:nvSpPr>
        <p:spPr>
          <a:xfrm>
            <a:off x="1635125" y="4869180"/>
            <a:ext cx="5471160" cy="274320"/>
          </a:xfrm>
          <a:prstGeom prst="rect">
            <a:avLst/>
          </a:prstGeom>
          <a:solidFill>
            <a:srgbClr val="F4C542"/>
          </a:solidFill>
          <a:ln w="12700">
            <a:solidFill>
              <a:srgbClr val="F4C542"/>
            </a:solidFill>
            <a:prstDash val="solid"/>
          </a:ln>
        </p:spPr>
      </p:sp>
      <p:sp>
        <p:nvSpPr>
          <p:cNvPr id="14" name="Text 12"/>
          <p:cNvSpPr txBox="1"/>
          <p:nvPr/>
        </p:nvSpPr>
        <p:spPr>
          <a:xfrm>
            <a:off x="1807210" y="4773422"/>
            <a:ext cx="7589520" cy="448056"/>
          </a:xfrm>
          <a:prstGeom prst="rect">
            <a:avLst/>
          </a:prstGeom>
          <a:noFill/>
        </p:spPr>
        <p:txBody>
          <a:bodyPr wrap="square" lIns="0" tIns="0" rIns="0" bIns="0" rtlCol="0" anchor="ctr"/>
          <a:lstStyle/>
          <a:p>
            <a:pPr marL="0" indent="0">
              <a:buNone/>
            </a:pPr>
            <a:r>
              <a:rPr lang="en-US" sz="900" dirty="0">
                <a:solidFill>
                  <a:srgbClr val="1B2A4A"/>
                </a:solidFill>
                <a:latin typeface="Calibri" pitchFamily="34" charset="0"/>
                <a:ea typeface="Calibri" pitchFamily="34" charset="-122"/>
                <a:cs typeface="Calibri" pitchFamily="34" charset="-120"/>
              </a:rPr>
              <a:t>A longitudinal study is defined by two things. More than one moment, and the same units each time.</a:t>
            </a:r>
            <a:endParaRPr lang="en-US" sz="900" dirty="0">
              <a:solidFill>
                <a:srgbClr val="1B2A4A"/>
              </a:solidFill>
              <a:latin typeface="Calibri" pitchFamily="34" charset="0"/>
              <a:ea typeface="Calibri" pitchFamily="34" charset="-122"/>
              <a:cs typeface="Calibri" pitchFamily="34" charset="-12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22</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Not every repeated survey is a panel</a:t>
            </a:r>
            <a:endParaRPr lang="en-US" sz="2600" dirty="0"/>
          </a:p>
        </p:txBody>
      </p:sp>
      <p:graphicFrame>
        <p:nvGraphicFramePr>
          <p:cNvPr id="28" name="Table 0"/>
          <p:cNvGraphicFramePr>
            <a:graphicFrameLocks noGrp="1"/>
          </p:cNvGraphicFramePr>
          <p:nvPr/>
        </p:nvGraphicFramePr>
        <p:xfrm>
          <a:off x="548640" y="1097280"/>
          <a:ext cx="8229600" cy="914400"/>
        </p:xfrm>
        <a:graphic>
          <a:graphicData uri="http://schemas.openxmlformats.org/drawingml/2006/table">
            <a:tbl>
              <a:tblPr/>
              <a:tblGrid>
                <a:gridCol w="1737360"/>
                <a:gridCol w="1737360"/>
                <a:gridCol w="2560320"/>
                <a:gridCol w="2194560"/>
              </a:tblGrid>
              <a:tr h="0">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Design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Who is observed</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What it shows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An example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Repeated cross-sections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 new sample each time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Change in the population. Trust in Portugal fell between 2010 and 2020</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The European Social Survey, every two years since 2002</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Panel</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The same units each time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Change within units. Which people lost trust, and what happened to them before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The German Socio-Economic Panel, the same households since 1984</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Cohort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People who share a starting event, followed</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How a generation unfolds. Age, period and cohort effects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The 1958 British birth cohort, followed since birth</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bl>
          </a:graphicData>
        </a:graphic>
      </p:graphicFrame>
      <p:sp>
        <p:nvSpPr>
          <p:cNvPr id="6" name="Shape 3"/>
          <p:cNvSpPr/>
          <p:nvPr/>
        </p:nvSpPr>
        <p:spPr>
          <a:xfrm>
            <a:off x="548640" y="3566160"/>
            <a:ext cx="8046720" cy="594360"/>
          </a:xfrm>
          <a:prstGeom prst="rect">
            <a:avLst/>
          </a:prstGeom>
          <a:solidFill>
            <a:srgbClr val="F4C542"/>
          </a:solidFill>
          <a:ln w="12700">
            <a:solidFill>
              <a:srgbClr val="F4C542"/>
            </a:solidFill>
            <a:prstDash val="solid"/>
          </a:ln>
        </p:spPr>
      </p:sp>
      <p:sp>
        <p:nvSpPr>
          <p:cNvPr id="7" name="Text 4"/>
          <p:cNvSpPr txBox="1"/>
          <p:nvPr/>
        </p:nvSpPr>
        <p:spPr>
          <a:xfrm>
            <a:off x="777240" y="36393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To say that a person changed, you need the same person twice. To say that a country changed, a new sample each time is enough.</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24</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cross-lagged panel design</a:t>
            </a:r>
            <a:endParaRPr lang="en-US" sz="2600" dirty="0"/>
          </a:p>
        </p:txBody>
      </p:sp>
      <p:sp>
        <p:nvSpPr>
          <p:cNvPr id="5" name="Shape 3"/>
          <p:cNvSpPr/>
          <p:nvPr/>
        </p:nvSpPr>
        <p:spPr>
          <a:xfrm>
            <a:off x="914400" y="1280160"/>
            <a:ext cx="1371600" cy="548640"/>
          </a:xfrm>
          <a:prstGeom prst="rect">
            <a:avLst/>
          </a:prstGeom>
          <a:solidFill>
            <a:srgbClr val="FFFFFF"/>
          </a:solidFill>
          <a:ln w="15875">
            <a:solidFill>
              <a:srgbClr val="1B2A4A"/>
            </a:solidFill>
            <a:prstDash val="solid"/>
          </a:ln>
        </p:spPr>
      </p:sp>
      <p:sp>
        <p:nvSpPr>
          <p:cNvPr id="6" name="Text 4"/>
          <p:cNvSpPr txBox="1"/>
          <p:nvPr/>
        </p:nvSpPr>
        <p:spPr>
          <a:xfrm>
            <a:off x="969264" y="1316736"/>
            <a:ext cx="1261872" cy="47548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X1   News, 2026</a:t>
            </a:r>
            <a:endParaRPr lang="en-US" sz="1300" dirty="0"/>
          </a:p>
        </p:txBody>
      </p:sp>
      <p:sp>
        <p:nvSpPr>
          <p:cNvPr id="7" name="Shape 5"/>
          <p:cNvSpPr/>
          <p:nvPr/>
        </p:nvSpPr>
        <p:spPr>
          <a:xfrm>
            <a:off x="914400" y="2926080"/>
            <a:ext cx="1371600" cy="548640"/>
          </a:xfrm>
          <a:prstGeom prst="rect">
            <a:avLst/>
          </a:prstGeom>
          <a:solidFill>
            <a:srgbClr val="FFFFFF"/>
          </a:solidFill>
          <a:ln w="15875">
            <a:solidFill>
              <a:srgbClr val="1B2A4A"/>
            </a:solidFill>
            <a:prstDash val="solid"/>
          </a:ln>
        </p:spPr>
      </p:sp>
      <p:sp>
        <p:nvSpPr>
          <p:cNvPr id="8" name="Text 6"/>
          <p:cNvSpPr txBox="1"/>
          <p:nvPr/>
        </p:nvSpPr>
        <p:spPr>
          <a:xfrm>
            <a:off x="969264" y="2962656"/>
            <a:ext cx="1261872" cy="47548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Y1   Trust, 2026</a:t>
            </a:r>
            <a:endParaRPr lang="en-US" sz="1300" dirty="0"/>
          </a:p>
        </p:txBody>
      </p:sp>
      <p:sp>
        <p:nvSpPr>
          <p:cNvPr id="9" name="Shape 7"/>
          <p:cNvSpPr/>
          <p:nvPr/>
        </p:nvSpPr>
        <p:spPr>
          <a:xfrm>
            <a:off x="4206240" y="1280160"/>
            <a:ext cx="1371600" cy="548640"/>
          </a:xfrm>
          <a:prstGeom prst="rect">
            <a:avLst/>
          </a:prstGeom>
          <a:solidFill>
            <a:srgbClr val="FFFFFF"/>
          </a:solidFill>
          <a:ln w="15875">
            <a:solidFill>
              <a:srgbClr val="1B2A4A"/>
            </a:solidFill>
            <a:prstDash val="solid"/>
          </a:ln>
        </p:spPr>
      </p:sp>
      <p:sp>
        <p:nvSpPr>
          <p:cNvPr id="10" name="Text 8"/>
          <p:cNvSpPr txBox="1"/>
          <p:nvPr/>
        </p:nvSpPr>
        <p:spPr>
          <a:xfrm>
            <a:off x="4261104" y="1316736"/>
            <a:ext cx="1261872" cy="47548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X2   News, 2027</a:t>
            </a:r>
            <a:endParaRPr lang="en-US" sz="1300" dirty="0"/>
          </a:p>
        </p:txBody>
      </p:sp>
      <p:sp>
        <p:nvSpPr>
          <p:cNvPr id="11" name="Shape 9"/>
          <p:cNvSpPr/>
          <p:nvPr/>
        </p:nvSpPr>
        <p:spPr>
          <a:xfrm>
            <a:off x="4206240" y="2926080"/>
            <a:ext cx="1371600" cy="548640"/>
          </a:xfrm>
          <a:prstGeom prst="rect">
            <a:avLst/>
          </a:prstGeom>
          <a:solidFill>
            <a:srgbClr val="F4C542"/>
          </a:solidFill>
          <a:ln w="15875">
            <a:solidFill>
              <a:srgbClr val="1B2A4A"/>
            </a:solidFill>
            <a:prstDash val="solid"/>
          </a:ln>
        </p:spPr>
      </p:sp>
      <p:sp>
        <p:nvSpPr>
          <p:cNvPr id="12" name="Text 10"/>
          <p:cNvSpPr txBox="1"/>
          <p:nvPr/>
        </p:nvSpPr>
        <p:spPr>
          <a:xfrm>
            <a:off x="4261104" y="2962656"/>
            <a:ext cx="1261872" cy="475488"/>
          </a:xfrm>
          <a:prstGeom prst="rect">
            <a:avLst/>
          </a:prstGeom>
          <a:noFill/>
        </p:spPr>
        <p:txBody>
          <a:bodyPr wrap="square" lIns="0" tIns="0" rIns="0" bIns="0" rtlCol="0" anchor="ctr"/>
          <a:lstStyle/>
          <a:p>
            <a:pPr marL="0" indent="0" algn="ctr">
              <a:buNone/>
            </a:pPr>
            <a:r>
              <a:rPr lang="en-US" sz="1300" b="1" dirty="0">
                <a:solidFill>
                  <a:srgbClr val="1B2A4A"/>
                </a:solidFill>
                <a:latin typeface="Calibri" pitchFamily="34" charset="0"/>
                <a:ea typeface="Calibri" pitchFamily="34" charset="-122"/>
                <a:cs typeface="Calibri" pitchFamily="34" charset="-120"/>
              </a:rPr>
              <a:t>Y2   Trust, 2027</a:t>
            </a:r>
            <a:endParaRPr lang="en-US" sz="1300" dirty="0"/>
          </a:p>
        </p:txBody>
      </p:sp>
      <p:sp>
        <p:nvSpPr>
          <p:cNvPr id="13" name="Shape 11"/>
          <p:cNvSpPr/>
          <p:nvPr/>
        </p:nvSpPr>
        <p:spPr>
          <a:xfrm>
            <a:off x="2286000" y="1554480"/>
            <a:ext cx="1920240" cy="9144"/>
          </a:xfrm>
          <a:prstGeom prst="line">
            <a:avLst/>
          </a:prstGeom>
          <a:noFill/>
          <a:ln w="19050">
            <a:solidFill>
              <a:srgbClr val="1B2A4A"/>
            </a:solidFill>
            <a:prstDash val="solid"/>
            <a:tailEnd type="triangle"/>
          </a:ln>
        </p:spPr>
      </p:sp>
      <p:sp>
        <p:nvSpPr>
          <p:cNvPr id="14" name="Text 12"/>
          <p:cNvSpPr txBox="1"/>
          <p:nvPr/>
        </p:nvSpPr>
        <p:spPr>
          <a:xfrm>
            <a:off x="2743200" y="1261872"/>
            <a:ext cx="1005840" cy="274320"/>
          </a:xfrm>
          <a:prstGeom prst="rect">
            <a:avLst/>
          </a:prstGeom>
          <a:noFill/>
        </p:spPr>
        <p:txBody>
          <a:bodyPr wrap="square" lIns="0" tIns="0" rIns="0" bIns="0" rtlCol="0" anchor="ctr"/>
          <a:lstStyle/>
          <a:p>
            <a:pPr marL="0" indent="0" algn="ctr">
              <a:buNone/>
            </a:pPr>
            <a:r>
              <a:rPr lang="en-US" sz="1000" i="1" dirty="0">
                <a:solidFill>
                  <a:srgbClr val="6B6B6B"/>
                </a:solidFill>
                <a:latin typeface="Calibri" pitchFamily="34" charset="0"/>
                <a:ea typeface="Calibri" pitchFamily="34" charset="-122"/>
                <a:cs typeface="Calibri" pitchFamily="34" charset="-120"/>
              </a:rPr>
              <a:t>a1  stability</a:t>
            </a:r>
            <a:endParaRPr lang="en-US" sz="1000" dirty="0"/>
          </a:p>
        </p:txBody>
      </p:sp>
      <p:sp>
        <p:nvSpPr>
          <p:cNvPr id="15" name="Shape 13"/>
          <p:cNvSpPr/>
          <p:nvPr/>
        </p:nvSpPr>
        <p:spPr>
          <a:xfrm>
            <a:off x="2286000" y="3200400"/>
            <a:ext cx="1920240" cy="9144"/>
          </a:xfrm>
          <a:prstGeom prst="line">
            <a:avLst/>
          </a:prstGeom>
          <a:noFill/>
          <a:ln w="19050">
            <a:solidFill>
              <a:srgbClr val="1B2A4A"/>
            </a:solidFill>
            <a:prstDash val="solid"/>
            <a:tailEnd type="triangle"/>
          </a:ln>
        </p:spPr>
      </p:sp>
      <p:sp>
        <p:nvSpPr>
          <p:cNvPr id="16" name="Text 14"/>
          <p:cNvSpPr txBox="1"/>
          <p:nvPr/>
        </p:nvSpPr>
        <p:spPr>
          <a:xfrm>
            <a:off x="2743200" y="3218688"/>
            <a:ext cx="1005840" cy="274320"/>
          </a:xfrm>
          <a:prstGeom prst="rect">
            <a:avLst/>
          </a:prstGeom>
          <a:noFill/>
        </p:spPr>
        <p:txBody>
          <a:bodyPr wrap="square" lIns="0" tIns="0" rIns="0" bIns="0" rtlCol="0" anchor="ctr"/>
          <a:lstStyle/>
          <a:p>
            <a:pPr marL="0" indent="0" algn="ctr">
              <a:buNone/>
            </a:pPr>
            <a:r>
              <a:rPr lang="en-US" sz="1000" i="1" dirty="0">
                <a:solidFill>
                  <a:srgbClr val="6B6B6B"/>
                </a:solidFill>
                <a:latin typeface="Calibri" pitchFamily="34" charset="0"/>
                <a:ea typeface="Calibri" pitchFamily="34" charset="-122"/>
                <a:cs typeface="Calibri" pitchFamily="34" charset="-120"/>
              </a:rPr>
              <a:t>a2  stability</a:t>
            </a:r>
            <a:endParaRPr lang="en-US" sz="1000" dirty="0"/>
          </a:p>
        </p:txBody>
      </p:sp>
      <p:sp>
        <p:nvSpPr>
          <p:cNvPr id="17" name="Shape 15"/>
          <p:cNvSpPr/>
          <p:nvPr/>
        </p:nvSpPr>
        <p:spPr>
          <a:xfrm>
            <a:off x="2286000" y="1828800"/>
            <a:ext cx="1920240" cy="1097280"/>
          </a:xfrm>
          <a:prstGeom prst="line">
            <a:avLst/>
          </a:prstGeom>
          <a:noFill/>
          <a:ln w="19050">
            <a:solidFill>
              <a:srgbClr val="1B2A4A"/>
            </a:solidFill>
            <a:prstDash val="solid"/>
            <a:tailEnd type="triangle"/>
          </a:ln>
        </p:spPr>
      </p:sp>
      <p:sp>
        <p:nvSpPr>
          <p:cNvPr id="18" name="Text 16"/>
          <p:cNvSpPr txBox="1"/>
          <p:nvPr/>
        </p:nvSpPr>
        <p:spPr>
          <a:xfrm>
            <a:off x="3703320" y="2514600"/>
            <a:ext cx="365760" cy="274320"/>
          </a:xfrm>
          <a:prstGeom prst="rect">
            <a:avLst/>
          </a:prstGeom>
          <a:solidFill>
            <a:srgbClr val="FFFFFF"/>
          </a:solidFill>
        </p:spPr>
        <p:txBody>
          <a:bodyPr wrap="square" lIns="0" tIns="0" rIns="0" bIns="0" rtlCol="0" anchor="ctr"/>
          <a:lstStyle/>
          <a:p>
            <a:pPr marL="0" indent="0" algn="ctr">
              <a:buNone/>
            </a:pPr>
            <a:r>
              <a:rPr lang="en-US" sz="1100" i="1" dirty="0">
                <a:solidFill>
                  <a:srgbClr val="1B2A4A"/>
                </a:solidFill>
                <a:latin typeface="Calibri" pitchFamily="34" charset="0"/>
                <a:ea typeface="Calibri" pitchFamily="34" charset="-122"/>
                <a:cs typeface="Calibri" pitchFamily="34" charset="-120"/>
              </a:rPr>
              <a:t>b1</a:t>
            </a:r>
            <a:endParaRPr lang="en-US" sz="1100" dirty="0"/>
          </a:p>
        </p:txBody>
      </p:sp>
      <p:sp>
        <p:nvSpPr>
          <p:cNvPr id="19" name="Shape 17"/>
          <p:cNvSpPr/>
          <p:nvPr/>
        </p:nvSpPr>
        <p:spPr>
          <a:xfrm flipV="1">
            <a:off x="2286000" y="1828800"/>
            <a:ext cx="1920240" cy="1097280"/>
          </a:xfrm>
          <a:prstGeom prst="line">
            <a:avLst/>
          </a:prstGeom>
          <a:noFill/>
          <a:ln w="19050">
            <a:solidFill>
              <a:srgbClr val="1B2A4A"/>
            </a:solidFill>
            <a:prstDash val="solid"/>
            <a:tailEnd type="triangle"/>
          </a:ln>
        </p:spPr>
      </p:sp>
      <p:sp>
        <p:nvSpPr>
          <p:cNvPr id="20" name="Text 18"/>
          <p:cNvSpPr txBox="1"/>
          <p:nvPr/>
        </p:nvSpPr>
        <p:spPr>
          <a:xfrm>
            <a:off x="3703320" y="1874520"/>
            <a:ext cx="365760" cy="274320"/>
          </a:xfrm>
          <a:prstGeom prst="rect">
            <a:avLst/>
          </a:prstGeom>
          <a:solidFill>
            <a:srgbClr val="FFFFFF"/>
          </a:solidFill>
        </p:spPr>
        <p:txBody>
          <a:bodyPr wrap="square" lIns="0" tIns="0" rIns="0" bIns="0" rtlCol="0" anchor="ctr"/>
          <a:lstStyle/>
          <a:p>
            <a:pPr marL="0" indent="0" algn="ctr">
              <a:buNone/>
            </a:pPr>
            <a:r>
              <a:rPr lang="en-US" sz="1100" i="1" dirty="0">
                <a:solidFill>
                  <a:srgbClr val="1B2A4A"/>
                </a:solidFill>
                <a:latin typeface="Calibri" pitchFamily="34" charset="0"/>
                <a:ea typeface="Calibri" pitchFamily="34" charset="-122"/>
                <a:cs typeface="Calibri" pitchFamily="34" charset="-120"/>
              </a:rPr>
              <a:t>b2</a:t>
            </a:r>
            <a:endParaRPr lang="en-US" sz="1100" dirty="0"/>
          </a:p>
        </p:txBody>
      </p:sp>
      <p:sp>
        <p:nvSpPr>
          <p:cNvPr id="21" name="Shape 19"/>
          <p:cNvSpPr/>
          <p:nvPr/>
        </p:nvSpPr>
        <p:spPr>
          <a:xfrm>
            <a:off x="1600200" y="1828800"/>
            <a:ext cx="9144" cy="1097280"/>
          </a:xfrm>
          <a:prstGeom prst="line">
            <a:avLst/>
          </a:prstGeom>
          <a:noFill/>
          <a:ln w="19050">
            <a:solidFill>
              <a:srgbClr val="1B2A4A"/>
            </a:solidFill>
            <a:prstDash val="dash"/>
          </a:ln>
        </p:spPr>
      </p:sp>
      <p:sp>
        <p:nvSpPr>
          <p:cNvPr id="22" name="Text 20"/>
          <p:cNvSpPr txBox="1"/>
          <p:nvPr/>
        </p:nvSpPr>
        <p:spPr>
          <a:xfrm>
            <a:off x="365760" y="2240280"/>
            <a:ext cx="1097280" cy="274320"/>
          </a:xfrm>
          <a:prstGeom prst="rect">
            <a:avLst/>
          </a:prstGeom>
          <a:noFill/>
        </p:spPr>
        <p:txBody>
          <a:bodyPr wrap="square" lIns="0" tIns="0" rIns="0" bIns="0" rtlCol="0" anchor="ctr"/>
          <a:lstStyle/>
          <a:p>
            <a:pPr marL="0" indent="0" algn="ctr">
              <a:buNone/>
            </a:pPr>
            <a:r>
              <a:rPr lang="en-US" sz="1000" i="1" dirty="0">
                <a:solidFill>
                  <a:srgbClr val="6B6B6B"/>
                </a:solidFill>
                <a:latin typeface="Calibri" pitchFamily="34" charset="0"/>
                <a:ea typeface="Calibri" pitchFamily="34" charset="-122"/>
                <a:cs typeface="Calibri" pitchFamily="34" charset="-120"/>
              </a:rPr>
              <a:t>c1  association</a:t>
            </a:r>
            <a:endParaRPr lang="en-US" sz="1000" dirty="0"/>
          </a:p>
        </p:txBody>
      </p:sp>
      <p:sp>
        <p:nvSpPr>
          <p:cNvPr id="23" name="Text 21"/>
          <p:cNvSpPr txBox="1"/>
          <p:nvPr/>
        </p:nvSpPr>
        <p:spPr>
          <a:xfrm>
            <a:off x="914400" y="914400"/>
            <a:ext cx="1371600" cy="274320"/>
          </a:xfrm>
          <a:prstGeom prst="rect">
            <a:avLst/>
          </a:prstGeom>
          <a:noFill/>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t1</a:t>
            </a:r>
            <a:endParaRPr lang="en-US" sz="1200" dirty="0"/>
          </a:p>
        </p:txBody>
      </p:sp>
      <p:sp>
        <p:nvSpPr>
          <p:cNvPr id="24" name="Text 22"/>
          <p:cNvSpPr txBox="1"/>
          <p:nvPr/>
        </p:nvSpPr>
        <p:spPr>
          <a:xfrm>
            <a:off x="4206240" y="914400"/>
            <a:ext cx="1371600" cy="274320"/>
          </a:xfrm>
          <a:prstGeom prst="rect">
            <a:avLst/>
          </a:prstGeom>
          <a:noFill/>
        </p:spPr>
        <p:txBody>
          <a:bodyPr wrap="square" lIns="0" tIns="0" rIns="0" bIns="0" rtlCol="0" anchor="ctr"/>
          <a:lstStyle/>
          <a:p>
            <a:pPr marL="0" indent="0" algn="ctr">
              <a:buNone/>
            </a:pPr>
            <a:r>
              <a:rPr lang="en-US" sz="1200" b="1" dirty="0">
                <a:solidFill>
                  <a:srgbClr val="1B2A4A"/>
                </a:solidFill>
                <a:latin typeface="Calibri" pitchFamily="34" charset="0"/>
                <a:ea typeface="Calibri" pitchFamily="34" charset="-122"/>
                <a:cs typeface="Calibri" pitchFamily="34" charset="-120"/>
              </a:rPr>
              <a:t>t2</a:t>
            </a:r>
            <a:endParaRPr lang="en-US" sz="1200" dirty="0"/>
          </a:p>
        </p:txBody>
      </p:sp>
      <p:sp>
        <p:nvSpPr>
          <p:cNvPr id="25" name="Text 23"/>
          <p:cNvSpPr txBox="1"/>
          <p:nvPr/>
        </p:nvSpPr>
        <p:spPr>
          <a:xfrm>
            <a:off x="5852160" y="914400"/>
            <a:ext cx="2834640" cy="3017520"/>
          </a:xfrm>
          <a:prstGeom prst="rect">
            <a:avLst/>
          </a:prstGeom>
          <a:noFill/>
        </p:spPr>
        <p:txBody>
          <a:bodyPr wrap="square" lIns="0" tIns="0" rIns="0" bIns="0" rtlCol="0" anchor="t"/>
          <a:lstStyle/>
          <a:p>
            <a:pPr marL="342900" indent="-342900">
              <a:lnSpc>
                <a:spcPct val="108000"/>
              </a:lnSpc>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Both variables measured at both moments</a:t>
            </a:r>
            <a:endParaRPr lang="en-US" sz="1200" dirty="0"/>
          </a:p>
          <a:p>
            <a:pPr marL="342900" indent="-342900">
              <a:lnSpc>
                <a:spcPct val="108000"/>
              </a:lnSpc>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b1, news at t1 to trust at t2, is compared with b2, trust at t1 to news at t2. The stronger path is the more plausible direction</a:t>
            </a:r>
            <a:endParaRPr lang="en-US" sz="1200" dirty="0"/>
          </a:p>
          <a:p>
            <a:pPr marL="342900" indent="-342900">
              <a:lnSpc>
                <a:spcPct val="108000"/>
              </a:lnSpc>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a1 and a2 control each variable with its own past. What moved trust before keeps being accounted for</a:t>
            </a:r>
            <a:endParaRPr lang="en-US" sz="1200" dirty="0"/>
          </a:p>
          <a:p>
            <a:pPr marL="342900" indent="-342900">
              <a:lnSpc>
                <a:spcPct val="108000"/>
              </a:lnSpc>
              <a:spcAft>
                <a:spcPts val="400"/>
              </a:spcAft>
              <a:buSzPct val="100000"/>
              <a:buChar char="•"/>
            </a:pPr>
            <a:r>
              <a:rPr lang="en-US" sz="1200" dirty="0">
                <a:solidFill>
                  <a:srgbClr val="1F1F1F"/>
                </a:solidFill>
                <a:latin typeface="Calibri" pitchFamily="34" charset="0"/>
                <a:ea typeface="Calibri" pitchFamily="34" charset="-122"/>
                <a:cs typeface="Calibri" pitchFamily="34" charset="-120"/>
              </a:rPr>
              <a:t>Schlueter, Schmidt and Wagner (2008). Perceived threat from immigrants leads to negative feelings more than the reverse</a:t>
            </a:r>
            <a:endParaRPr lang="en-US" sz="1200" dirty="0"/>
          </a:p>
        </p:txBody>
      </p:sp>
      <p:sp>
        <p:nvSpPr>
          <p:cNvPr id="26" name="Shape 24"/>
          <p:cNvSpPr/>
          <p:nvPr/>
        </p:nvSpPr>
        <p:spPr>
          <a:xfrm>
            <a:off x="548640" y="4023360"/>
            <a:ext cx="8046720" cy="594360"/>
          </a:xfrm>
          <a:prstGeom prst="rect">
            <a:avLst/>
          </a:prstGeom>
          <a:solidFill>
            <a:srgbClr val="F4C542"/>
          </a:solidFill>
          <a:ln w="12700">
            <a:solidFill>
              <a:srgbClr val="F4C542"/>
            </a:solidFill>
            <a:prstDash val="solid"/>
          </a:ln>
        </p:spPr>
      </p:sp>
      <p:sp>
        <p:nvSpPr>
          <p:cNvPr id="27" name="Text 2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The closest an observational study gets to type 4. Closer, not there. Events outside the system can still move both variables between the waves.</a:t>
            </a:r>
            <a:endParaRPr lang="en-US" sz="1400" dirty="0"/>
          </a:p>
        </p:txBody>
      </p:sp>
      <p:sp>
        <p:nvSpPr>
          <p:cNvPr id="28" name="Text 26"/>
          <p:cNvSpPr txBox="1"/>
          <p:nvPr/>
        </p:nvSpPr>
        <p:spPr>
          <a:xfrm>
            <a:off x="548640" y="4617720"/>
            <a:ext cx="7589520" cy="274320"/>
          </a:xfrm>
          <a:prstGeom prst="rect">
            <a:avLst/>
          </a:prstGeom>
          <a:noFill/>
        </p:spPr>
        <p:txBody>
          <a:bodyPr wrap="square" lIns="0" tIns="0" rIns="0" bIns="0" rtlCol="0" anchor="ctr"/>
          <a:lstStyle/>
          <a:p>
            <a:pPr marL="0" indent="0">
              <a:buNone/>
            </a:pPr>
            <a:r>
              <a:rPr lang="en-US" sz="1000" dirty="0">
                <a:solidFill>
                  <a:srgbClr val="6B6B6B"/>
                </a:solidFill>
                <a:latin typeface="Calibri" pitchFamily="34" charset="0"/>
                <a:ea typeface="Calibri" pitchFamily="34" charset="-122"/>
                <a:cs typeface="Calibri" pitchFamily="34" charset="-120"/>
              </a:rPr>
              <a:t>After Figure 6 in Pereira, Sindic and Camino (2013). Schlueter, Schmidt and Wagner (2008), Social Science Research, 37, 1183–1201.</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25</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Our example, in four designs</a:t>
            </a:r>
            <a:endParaRPr lang="en-US" sz="2600" dirty="0"/>
          </a:p>
        </p:txBody>
      </p:sp>
      <p:graphicFrame>
        <p:nvGraphicFramePr>
          <p:cNvPr id="31" name="Table 0"/>
          <p:cNvGraphicFramePr>
            <a:graphicFrameLocks noGrp="1"/>
          </p:cNvGraphicFramePr>
          <p:nvPr/>
        </p:nvGraphicFramePr>
        <p:xfrm>
          <a:off x="548640" y="1097280"/>
          <a:ext cx="8229600" cy="914400"/>
        </p:xfrm>
        <a:graphic>
          <a:graphicData uri="http://schemas.openxmlformats.org/drawingml/2006/table">
            <a:tbl>
              <a:tblPr/>
              <a:tblGrid>
                <a:gridCol w="1645920"/>
                <a:gridCol w="2468880"/>
                <a:gridCol w="1645920"/>
                <a:gridCol w="2468880"/>
              </a:tblGrid>
              <a:tr h="0">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Design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What is observed</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Kind of question it answers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What it cannot tell you</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Cross-sectional survey</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News exposure and trust, once, in one sample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2  Association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Which came first. Whether distrust seeks bad news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Two-wave panel</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News at t1, trust at t2, same people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3  Prediction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Whether trust before t1 drove the news at t1. Third variables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Cross-lagged panel</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News and trust at t1 and at t2, same people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3, approaching 4</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Events between the waves that moved both</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Experiment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News manipulated, trust measured right after, random groups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4  Causation</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Whether thirty seconds in a classroom generalise to years of news at home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bl>
          </a:graphicData>
        </a:graphic>
      </p:graphicFrame>
      <p:sp>
        <p:nvSpPr>
          <p:cNvPr id="6" name="Shape 3"/>
          <p:cNvSpPr/>
          <p:nvPr/>
        </p:nvSpPr>
        <p:spPr>
          <a:xfrm>
            <a:off x="548640" y="3886200"/>
            <a:ext cx="8046720" cy="594360"/>
          </a:xfrm>
          <a:prstGeom prst="rect">
            <a:avLst/>
          </a:prstGeom>
          <a:solidFill>
            <a:srgbClr val="F4C542"/>
          </a:solidFill>
          <a:ln w="12700">
            <a:solidFill>
              <a:srgbClr val="F4C542"/>
            </a:solidFill>
            <a:prstDash val="solid"/>
          </a:ln>
        </p:spPr>
      </p:sp>
      <p:sp>
        <p:nvSpPr>
          <p:cNvPr id="7" name="Text 4"/>
          <p:cNvSpPr txBox="1"/>
          <p:nvPr/>
        </p:nvSpPr>
        <p:spPr>
          <a:xfrm>
            <a:off x="777240" y="395935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Each step up buys a condition and costs something. The design is a choice about which cost you can afford.</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822960"/>
            <a:ext cx="5486400" cy="1463040"/>
          </a:xfrm>
          <a:prstGeom prst="rect">
            <a:avLst/>
          </a:prstGeom>
          <a:noFill/>
        </p:spPr>
        <p:txBody>
          <a:bodyPr wrap="square" lIns="0" tIns="0" rIns="0" bIns="0" rtlCol="0" anchor="ctr"/>
          <a:lstStyle/>
          <a:p>
            <a:pPr marL="0" indent="0">
              <a:buNone/>
            </a:pPr>
            <a:r>
              <a:rPr lang="en-US" sz="8000" dirty="0">
                <a:solidFill>
                  <a:srgbClr val="F4C542"/>
                </a:solidFill>
                <a:latin typeface="Arial Black" panose="020B0A04020102020204" pitchFamily="34" charset="0"/>
                <a:ea typeface="Arial Black" panose="020B0A04020102020204" pitchFamily="34" charset="-122"/>
                <a:cs typeface="Arial Black" panose="020B0A04020102020204" pitchFamily="34" charset="-120"/>
              </a:rPr>
              <a:t>04</a:t>
            </a:r>
            <a:endParaRPr lang="en-US" sz="8000" dirty="0"/>
          </a:p>
        </p:txBody>
      </p:sp>
      <p:sp>
        <p:nvSpPr>
          <p:cNvPr id="3" name="Text 1"/>
          <p:cNvSpPr txBox="1"/>
          <p:nvPr/>
        </p:nvSpPr>
        <p:spPr>
          <a:xfrm>
            <a:off x="640080" y="2377440"/>
            <a:ext cx="7863840" cy="1463040"/>
          </a:xfrm>
          <a:prstGeom prst="rect">
            <a:avLst/>
          </a:prstGeom>
          <a:noFill/>
        </p:spPr>
        <p:txBody>
          <a:bodyPr wrap="square" lIns="0" tIns="0" rIns="0" bIns="0" rtlCol="0" anchor="ctr"/>
          <a:lstStyle/>
          <a:p>
            <a:pPr marL="0" indent="0">
              <a:buNone/>
            </a:pPr>
            <a:r>
              <a:rPr lang="en-US" sz="3600" dirty="0">
                <a:solidFill>
                  <a:srgbClr val="FFFFFF"/>
                </a:solidFill>
                <a:latin typeface="Arial Black" panose="020B0A04020102020204" pitchFamily="34" charset="0"/>
                <a:ea typeface="Arial Black" panose="020B0A04020102020204" pitchFamily="34" charset="-122"/>
                <a:cs typeface="Arial Black" panose="020B0A04020102020204" pitchFamily="34" charset="-120"/>
              </a:rPr>
              <a:t>Procedures. Qualitative and quantitative</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27</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What qualitative and quantitative mean</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500" dirty="0">
                <a:solidFill>
                  <a:srgbClr val="1F1F1F"/>
                </a:solidFill>
                <a:latin typeface="Calibri" pitchFamily="34" charset="0"/>
                <a:ea typeface="Calibri" pitchFamily="34" charset="-122"/>
                <a:cs typeface="Calibri" pitchFamily="34" charset="-120"/>
              </a:rPr>
              <a:t>The distinction comes from how the variables are observed. It is the level of measurement from two weeks ago</a:t>
            </a:r>
            <a:endParaRPr lang="en-US" sz="1500" dirty="0"/>
          </a:p>
          <a:p>
            <a:pPr marL="342900" indent="-342900">
              <a:lnSpc>
                <a:spcPct val="108000"/>
              </a:lnSpc>
              <a:spcAft>
                <a:spcPts val="900"/>
              </a:spcAft>
              <a:buSzPct val="100000"/>
              <a:buChar char="•"/>
            </a:pPr>
            <a:r>
              <a:rPr lang="en-US" sz="1500" dirty="0">
                <a:solidFill>
                  <a:srgbClr val="1F1F1F"/>
                </a:solidFill>
                <a:latin typeface="Calibri" pitchFamily="34" charset="0"/>
                <a:ea typeface="Calibri" pitchFamily="34" charset="-122"/>
                <a:cs typeface="Calibri" pitchFamily="34" charset="-120"/>
              </a:rPr>
              <a:t>A variable assumed to vary in intensity is treated as metric, interval or ratio, and observed with a quantitative procedure. Reaction times as a measure of implicit attitudes</a:t>
            </a:r>
            <a:endParaRPr lang="en-US" sz="1500" dirty="0"/>
          </a:p>
          <a:p>
            <a:pPr marL="342900" indent="-342900">
              <a:lnSpc>
                <a:spcPct val="108000"/>
              </a:lnSpc>
              <a:spcAft>
                <a:spcPts val="900"/>
              </a:spcAft>
              <a:buSzPct val="100000"/>
              <a:buChar char="•"/>
            </a:pPr>
            <a:r>
              <a:rPr lang="en-US" sz="1500" dirty="0">
                <a:solidFill>
                  <a:srgbClr val="1F1F1F"/>
                </a:solidFill>
                <a:latin typeface="Calibri" pitchFamily="34" charset="0"/>
                <a:ea typeface="Calibri" pitchFamily="34" charset="-122"/>
                <a:cs typeface="Calibri" pitchFamily="34" charset="-120"/>
              </a:rPr>
              <a:t>A variable assumed to vary in meaning is treated as non-metric, nominal or ordinal, and observed with a qualitative procedure. Interviews with movement leaders about their strategies</a:t>
            </a:r>
            <a:endParaRPr lang="en-US" sz="1500" dirty="0"/>
          </a:p>
          <a:p>
            <a:pPr marL="342900" indent="-342900">
              <a:lnSpc>
                <a:spcPct val="108000"/>
              </a:lnSpc>
              <a:spcAft>
                <a:spcPts val="900"/>
              </a:spcAft>
              <a:buSzPct val="100000"/>
              <a:buChar char="•"/>
            </a:pPr>
            <a:r>
              <a:rPr lang="en-US" sz="1500" dirty="0">
                <a:solidFill>
                  <a:srgbClr val="1F1F1F"/>
                </a:solidFill>
                <a:latin typeface="Calibri" pitchFamily="34" charset="0"/>
                <a:ea typeface="Calibri" pitchFamily="34" charset="-122"/>
                <a:cs typeface="Calibri" pitchFamily="34" charset="-120"/>
              </a:rPr>
              <a:t>The choice rests on an assumption about the nature of the variable. Make it out loud, and defend it</a:t>
            </a:r>
            <a:endParaRPr lang="en-US" sz="15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Quantitative and qualitative are properties of the procedure, not of the route. Neither belongs to a method.</a:t>
            </a:r>
            <a:endParaRPr lang="en-US" sz="1400" dirty="0"/>
          </a:p>
        </p:txBody>
      </p:sp>
      <p:sp>
        <p:nvSpPr>
          <p:cNvPr id="8" name="Text 6"/>
          <p:cNvSpPr txBox="1"/>
          <p:nvPr/>
        </p:nvSpPr>
        <p:spPr>
          <a:xfrm>
            <a:off x="548640" y="4617720"/>
            <a:ext cx="7589520" cy="274320"/>
          </a:xfrm>
          <a:prstGeom prst="rect">
            <a:avLst/>
          </a:prstGeom>
          <a:noFill/>
        </p:spPr>
        <p:txBody>
          <a:bodyPr wrap="square" lIns="0" tIns="0" rIns="0" bIns="0" rtlCol="0" anchor="ctr"/>
          <a:lstStyle/>
          <a:p>
            <a:pPr marL="0" indent="0">
              <a:buNone/>
            </a:pPr>
            <a:r>
              <a:rPr lang="en-US" sz="1000" dirty="0">
                <a:solidFill>
                  <a:srgbClr val="6B6B6B"/>
                </a:solidFill>
                <a:latin typeface="Calibri" pitchFamily="34" charset="0"/>
                <a:ea typeface="Calibri" pitchFamily="34" charset="-122"/>
                <a:cs typeface="Calibri" pitchFamily="34" charset="-120"/>
              </a:rPr>
              <a:t>Prado and Costa (2011), the chapter's example of a qualitative study. Fazio and Olson (2003) on response times.</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28</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confusion to avoid</a:t>
            </a:r>
            <a:endParaRPr lang="en-US" sz="2600" dirty="0"/>
          </a:p>
        </p:txBody>
      </p:sp>
      <p:graphicFrame>
        <p:nvGraphicFramePr>
          <p:cNvPr id="35" name="Table 0"/>
          <p:cNvGraphicFramePr>
            <a:graphicFrameLocks noGrp="1"/>
          </p:cNvGraphicFramePr>
          <p:nvPr/>
        </p:nvGraphicFramePr>
        <p:xfrm>
          <a:off x="548640" y="1097280"/>
          <a:ext cx="8229600" cy="2377440"/>
        </p:xfrm>
        <a:graphic>
          <a:graphicData uri="http://schemas.openxmlformats.org/drawingml/2006/table">
            <a:tbl>
              <a:tblPr/>
              <a:tblGrid>
                <a:gridCol w="1645920"/>
                <a:gridCol w="3108960"/>
                <a:gridCol w="3474720"/>
              </a:tblGrid>
              <a:tr h="365760">
                <a:tc>
                  <a:txBody>
                    <a:bodyPr/>
                    <a:lstStyle/>
                    <a:p>
                      <a:pPr marL="0" indent="0">
                        <a:buNone/>
                      </a:pP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Quantitative procedure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Qualitative procedure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100584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Experimental route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Bad news manipulated, trust rated from 0 to 10. A drug trial with symptom scores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Bad news manipulated, then an open question about what the reader would do, coded into themes. Children's play after a film, coded by observers as aggressive or not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1005840">
                <a:tc>
                  <a:txBody>
                    <a:bodyPr/>
                    <a:lstStyle/>
                    <a:p>
                      <a:pPr marL="0" indent="0">
                        <a:buNone/>
                      </a:pPr>
                      <a:r>
                        <a:rPr lang="en-US" sz="1200" b="1" dirty="0">
                          <a:solidFill>
                            <a:srgbClr val="1F1F1F"/>
                          </a:solidFill>
                          <a:latin typeface="Calibri" pitchFamily="34" charset="0"/>
                          <a:ea typeface="Calibri" pitchFamily="34" charset="-122"/>
                          <a:cs typeface="Calibri" pitchFamily="34" charset="-120"/>
                        </a:rPr>
                        <a:t>Observational route</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The European Social Survey. A correlational study of news exposure and trust. Registers and counts</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200" dirty="0">
                          <a:solidFill>
                            <a:srgbClr val="1F1F1F"/>
                          </a:solidFill>
                          <a:latin typeface="Calibri" pitchFamily="34" charset="0"/>
                          <a:ea typeface="Calibri" pitchFamily="34" charset="-122"/>
                          <a:cs typeface="Calibri" pitchFamily="34" charset="-120"/>
                        </a:rPr>
                        <a:t>An ethnography of a fishing community. Interviews with movement leaders. Field notes in a parliament</a:t>
                      </a:r>
                      <a:endParaRPr lang="en-US" sz="12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bl>
          </a:graphicData>
        </a:graphic>
      </p:graphicFrame>
      <p:sp>
        <p:nvSpPr>
          <p:cNvPr id="6" name="Shape 3"/>
          <p:cNvSpPr/>
          <p:nvPr/>
        </p:nvSpPr>
        <p:spPr>
          <a:xfrm>
            <a:off x="548640" y="3794760"/>
            <a:ext cx="8046720" cy="685800"/>
          </a:xfrm>
          <a:prstGeom prst="rect">
            <a:avLst/>
          </a:prstGeom>
          <a:solidFill>
            <a:srgbClr val="F4C542"/>
          </a:solidFill>
          <a:ln w="12700">
            <a:solidFill>
              <a:srgbClr val="F4C542"/>
            </a:solidFill>
            <a:prstDash val="solid"/>
          </a:ln>
        </p:spPr>
      </p:sp>
      <p:sp>
        <p:nvSpPr>
          <p:cNvPr id="7" name="Text 4"/>
          <p:cNvSpPr txBox="1"/>
          <p:nvPr/>
        </p:nvSpPr>
        <p:spPr>
          <a:xfrm>
            <a:off x="777240" y="3867912"/>
            <a:ext cx="7589520" cy="53949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Quantitative is not a synonym for experimental. Qualitative is not a synonym for non-experimental. The tradition leans that way. The logic does not.</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29</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Collecting and analysing, side by side</a:t>
            </a:r>
            <a:endParaRPr lang="en-US" sz="2600" dirty="0"/>
          </a:p>
        </p:txBody>
      </p:sp>
      <p:sp>
        <p:nvSpPr>
          <p:cNvPr id="5" name="Shape 3"/>
          <p:cNvSpPr/>
          <p:nvPr/>
        </p:nvSpPr>
        <p:spPr>
          <a:xfrm>
            <a:off x="548640" y="1143000"/>
            <a:ext cx="3840480" cy="502920"/>
          </a:xfrm>
          <a:prstGeom prst="rect">
            <a:avLst/>
          </a:prstGeom>
          <a:solidFill>
            <a:srgbClr val="1B2A4A"/>
          </a:solidFill>
          <a:ln w="15875">
            <a:solidFill>
              <a:srgbClr val="1B2A4A"/>
            </a:solidFill>
            <a:prstDash val="solid"/>
          </a:ln>
        </p:spPr>
      </p:sp>
      <p:sp>
        <p:nvSpPr>
          <p:cNvPr id="6" name="Text 4"/>
          <p:cNvSpPr txBox="1"/>
          <p:nvPr/>
        </p:nvSpPr>
        <p:spPr>
          <a:xfrm>
            <a:off x="60350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QUANTITATIVE. VARIES IN INTENSITY</a:t>
            </a:r>
            <a:endParaRPr lang="en-US" sz="1400" dirty="0"/>
          </a:p>
        </p:txBody>
      </p:sp>
      <p:sp>
        <p:nvSpPr>
          <p:cNvPr id="7" name="Text 5"/>
          <p:cNvSpPr txBox="1"/>
          <p:nvPr/>
        </p:nvSpPr>
        <p:spPr>
          <a:xfrm>
            <a:off x="548640" y="1783080"/>
            <a:ext cx="3840480" cy="2148840"/>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Collecting. </a:t>
            </a:r>
            <a:r>
              <a:rPr lang="en-US" sz="1300" dirty="0">
                <a:solidFill>
                  <a:srgbClr val="1F1F1F"/>
                </a:solidFill>
                <a:latin typeface="Calibri" pitchFamily="34" charset="0"/>
                <a:ea typeface="Calibri" pitchFamily="34" charset="-122"/>
                <a:cs typeface="Calibri" pitchFamily="34" charset="-120"/>
              </a:rPr>
              <a:t>Questionnaires and scales, observation grids, registers, counts, times</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 1. </a:t>
            </a:r>
            <a:r>
              <a:rPr lang="en-US" sz="1300" dirty="0">
                <a:solidFill>
                  <a:srgbClr val="1F1F1F"/>
                </a:solidFill>
                <a:latin typeface="Calibri" pitchFamily="34" charset="0"/>
                <a:ea typeface="Calibri" pitchFamily="34" charset="-122"/>
                <a:cs typeface="Calibri" pitchFamily="34" charset="-120"/>
              </a:rPr>
              <a:t>Frequencies, means, distributions</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Types 2 and 3. </a:t>
            </a:r>
            <a:r>
              <a:rPr lang="en-US" sz="1300" dirty="0">
                <a:solidFill>
                  <a:srgbClr val="1F1F1F"/>
                </a:solidFill>
                <a:latin typeface="Calibri" pitchFamily="34" charset="0"/>
                <a:ea typeface="Calibri" pitchFamily="34" charset="-122"/>
                <a:cs typeface="Calibri" pitchFamily="34" charset="-120"/>
              </a:rPr>
              <a:t>Correlation and regression, with the predictor measured earlier for type 3</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 4. </a:t>
            </a:r>
            <a:r>
              <a:rPr lang="en-US" sz="1300" dirty="0">
                <a:solidFill>
                  <a:srgbClr val="1F1F1F"/>
                </a:solidFill>
                <a:latin typeface="Calibri" pitchFamily="34" charset="0"/>
                <a:ea typeface="Calibri" pitchFamily="34" charset="-122"/>
                <a:cs typeface="Calibri" pitchFamily="34" charset="-120"/>
              </a:rPr>
              <a:t>Comparison of the groups the design created. t tests, analysis of variance. Cross-lagged models for panels</a:t>
            </a:r>
            <a:endParaRPr lang="en-US" sz="1300" dirty="0"/>
          </a:p>
        </p:txBody>
      </p:sp>
      <p:sp>
        <p:nvSpPr>
          <p:cNvPr id="8" name="Shape 6"/>
          <p:cNvSpPr/>
          <p:nvPr/>
        </p:nvSpPr>
        <p:spPr>
          <a:xfrm>
            <a:off x="4754880" y="1143000"/>
            <a:ext cx="3840480" cy="502920"/>
          </a:xfrm>
          <a:prstGeom prst="rect">
            <a:avLst/>
          </a:prstGeom>
          <a:solidFill>
            <a:srgbClr val="1B2A4A"/>
          </a:solidFill>
          <a:ln w="15875">
            <a:solidFill>
              <a:srgbClr val="1B2A4A"/>
            </a:solidFill>
            <a:prstDash val="solid"/>
          </a:ln>
        </p:spPr>
      </p:sp>
      <p:sp>
        <p:nvSpPr>
          <p:cNvPr id="9" name="Text 7"/>
          <p:cNvSpPr txBox="1"/>
          <p:nvPr/>
        </p:nvSpPr>
        <p:spPr>
          <a:xfrm>
            <a:off x="4809744" y="1179576"/>
            <a:ext cx="3730752" cy="429768"/>
          </a:xfrm>
          <a:prstGeom prst="rect">
            <a:avLst/>
          </a:prstGeom>
          <a:noFill/>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QUALITATIVE. VARIES IN MEANING</a:t>
            </a:r>
            <a:endParaRPr lang="en-US" sz="1400" dirty="0"/>
          </a:p>
        </p:txBody>
      </p:sp>
      <p:sp>
        <p:nvSpPr>
          <p:cNvPr id="10" name="Text 8"/>
          <p:cNvSpPr txBox="1"/>
          <p:nvPr/>
        </p:nvSpPr>
        <p:spPr>
          <a:xfrm>
            <a:off x="4754880" y="1783080"/>
            <a:ext cx="3840480" cy="2148840"/>
          </a:xfrm>
          <a:prstGeom prst="rect">
            <a:avLst/>
          </a:prstGeom>
          <a:noFill/>
        </p:spPr>
        <p:txBody>
          <a:bodyPr wrap="square" lIns="0" tIns="0" rIns="0" bIns="0" rtlCol="0" anchor="t"/>
          <a:lstStyle/>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Collecting. </a:t>
            </a:r>
            <a:r>
              <a:rPr lang="en-US" sz="1300" dirty="0">
                <a:solidFill>
                  <a:srgbClr val="1F1F1F"/>
                </a:solidFill>
                <a:latin typeface="Calibri" pitchFamily="34" charset="0"/>
                <a:ea typeface="Calibri" pitchFamily="34" charset="-122"/>
                <a:cs typeface="Calibri" pitchFamily="34" charset="-120"/>
              </a:rPr>
              <a:t>Open and semi-structured interviews, field notes, documents, open answers, images</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 1. </a:t>
            </a:r>
            <a:r>
              <a:rPr lang="en-US" sz="1300" dirty="0">
                <a:solidFill>
                  <a:srgbClr val="1F1F1F"/>
                </a:solidFill>
                <a:latin typeface="Calibri" pitchFamily="34" charset="0"/>
                <a:ea typeface="Calibri" pitchFamily="34" charset="-122"/>
                <a:cs typeface="Calibri" pitchFamily="34" charset="-120"/>
              </a:rPr>
              <a:t>Coding into categories, thematic or content analysis, thick description of the case</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 2. </a:t>
            </a:r>
            <a:r>
              <a:rPr lang="en-US" sz="1300" dirty="0">
                <a:solidFill>
                  <a:srgbClr val="1F1F1F"/>
                </a:solidFill>
                <a:latin typeface="Calibri" pitchFamily="34" charset="0"/>
                <a:ea typeface="Calibri" pitchFamily="34" charset="-122"/>
                <a:cs typeface="Calibri" pitchFamily="34" charset="-120"/>
              </a:rPr>
              <a:t>Categories compared across cases or groups, within the material</a:t>
            </a:r>
            <a:endParaRPr lang="en-US" sz="1300" dirty="0"/>
          </a:p>
          <a:p>
            <a:pPr marL="342900" indent="-342900">
              <a:lnSpc>
                <a:spcPct val="108000"/>
              </a:lnSpc>
              <a:spcAft>
                <a:spcPts val="600"/>
              </a:spcAft>
              <a:buSzPct val="100000"/>
              <a:buChar char="•"/>
            </a:pPr>
            <a:r>
              <a:rPr lang="en-US" sz="1300" b="1" dirty="0">
                <a:solidFill>
                  <a:srgbClr val="1F1F1F"/>
                </a:solidFill>
                <a:latin typeface="Calibri" pitchFamily="34" charset="0"/>
                <a:ea typeface="Calibri" pitchFamily="34" charset="-122"/>
                <a:cs typeface="Calibri" pitchFamily="34" charset="-120"/>
              </a:rPr>
              <a:t>Types 3 and 4. </a:t>
            </a:r>
            <a:r>
              <a:rPr lang="en-US" sz="1300" dirty="0">
                <a:solidFill>
                  <a:srgbClr val="1F1F1F"/>
                </a:solidFill>
                <a:latin typeface="Calibri" pitchFamily="34" charset="0"/>
                <a:ea typeface="Calibri" pitchFamily="34" charset="-122"/>
                <a:cs typeface="Calibri" pitchFamily="34" charset="-120"/>
              </a:rPr>
              <a:t>Rare on their own. Coded material can be the dependent variable of a design that secures the conditions by other means</a:t>
            </a:r>
            <a:endParaRPr lang="en-US" sz="1300" dirty="0"/>
          </a:p>
        </p:txBody>
      </p:sp>
      <p:sp>
        <p:nvSpPr>
          <p:cNvPr id="11" name="Shape 9"/>
          <p:cNvSpPr/>
          <p:nvPr/>
        </p:nvSpPr>
        <p:spPr>
          <a:xfrm>
            <a:off x="494030" y="4501515"/>
            <a:ext cx="8046720" cy="594360"/>
          </a:xfrm>
          <a:prstGeom prst="rect">
            <a:avLst/>
          </a:prstGeom>
          <a:solidFill>
            <a:srgbClr val="F4C542"/>
          </a:solidFill>
          <a:ln w="12700">
            <a:solidFill>
              <a:srgbClr val="F4C542"/>
            </a:solidFill>
            <a:prstDash val="solid"/>
          </a:ln>
        </p:spPr>
      </p:sp>
      <p:sp>
        <p:nvSpPr>
          <p:cNvPr id="12" name="Text 10"/>
          <p:cNvSpPr txBox="1"/>
          <p:nvPr/>
        </p:nvSpPr>
        <p:spPr>
          <a:xfrm>
            <a:off x="777240" y="459943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The analysis follows the procedure, and both follow the question. Decide the analysis before collecting a single answer.</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26</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Method and procedure are different things</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The method is the route. Observe, or intervene. Cross-sectional, or longitudinal</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The procedure is the tool that records the variables along the route. Direct observation, structured or open interviews, self-report questionnaires and scales, documents, registers, unobtrusive measures such as reaction times or consultation time</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Researchers invent many names for the tools and often confuse them with the method. Keep the two words apart</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Any route can use any tool. An experiment can code open answers. An ethnography can count</a:t>
            </a:r>
            <a:endParaRPr lang="en-US" sz="16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The route answers the question. The tool records the variables. Choose the tool by the variable, not by the route.</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30</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Mixing procedures, on one route</a:t>
            </a:r>
            <a:endParaRPr lang="en-US" sz="2600" dirty="0"/>
          </a:p>
        </p:txBody>
      </p:sp>
      <p:sp>
        <p:nvSpPr>
          <p:cNvPr id="5" name="Text 3"/>
          <p:cNvSpPr txBox="1"/>
          <p:nvPr/>
        </p:nvSpPr>
        <p:spPr>
          <a:xfrm>
            <a:off x="548640" y="10972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The same study can use both kinds of procedure. A survey with an open question coded afterwards. An ethnography that counts who speaks in meetings</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Mixed methods research combines procedures, and sometimes routes, in one project. The order carries the logic</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Explore first, then measure. Interviews find the dimensions of a concept, a questionnaire measures them in a large sample. The ladder from two weeks ago, done empirically</a:t>
            </a:r>
            <a:endParaRPr lang="en-US" sz="1600" dirty="0"/>
          </a:p>
          <a:p>
            <a:pPr marL="342900" indent="-342900">
              <a:lnSpc>
                <a:spcPct val="108000"/>
              </a:lnSpc>
              <a:spcAft>
                <a:spcPts val="900"/>
              </a:spcAft>
              <a:buSzPct val="100000"/>
              <a:buChar char="•"/>
            </a:pPr>
            <a:r>
              <a:rPr lang="en-US" sz="1600" dirty="0">
                <a:solidFill>
                  <a:srgbClr val="1F1F1F"/>
                </a:solidFill>
                <a:latin typeface="Calibri" pitchFamily="34" charset="0"/>
                <a:ea typeface="Calibri" pitchFamily="34" charset="-122"/>
                <a:cs typeface="Calibri" pitchFamily="34" charset="-120"/>
              </a:rPr>
              <a:t>Measure first, then understand. A survey finds that trust fell among the young. Interviews ask them what happened</a:t>
            </a:r>
            <a:endParaRPr lang="en-US" sz="1600" dirty="0"/>
          </a:p>
        </p:txBody>
      </p:sp>
      <p:sp>
        <p:nvSpPr>
          <p:cNvPr id="6" name="Shape 4"/>
          <p:cNvSpPr/>
          <p:nvPr/>
        </p:nvSpPr>
        <p:spPr>
          <a:xfrm>
            <a:off x="548640" y="4023360"/>
            <a:ext cx="8046720" cy="594360"/>
          </a:xfrm>
          <a:prstGeom prst="rect">
            <a:avLst/>
          </a:prstGeom>
          <a:solidFill>
            <a:srgbClr val="F4C542"/>
          </a:solidFill>
          <a:ln w="12700">
            <a:solidFill>
              <a:srgbClr val="F4C542"/>
            </a:solidFill>
            <a:prstDash val="solid"/>
          </a:ln>
        </p:spPr>
      </p:sp>
      <p:sp>
        <p:nvSpPr>
          <p:cNvPr id="7" name="Text 5"/>
          <p:cNvSpPr txBox="1"/>
          <p:nvPr/>
        </p:nvSpPr>
        <p:spPr>
          <a:xfrm>
            <a:off x="777240" y="409651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Mixing is justified by the question, not by fashion. Say which procedure answers which part of it.</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C542"/>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31</a:t>
            </a:r>
            <a:endParaRPr lang="en-US" sz="1000" dirty="0"/>
          </a:p>
        </p:txBody>
      </p:sp>
      <p:sp>
        <p:nvSpPr>
          <p:cNvPr id="3" name="Text 1"/>
          <p:cNvSpPr txBox="1"/>
          <p:nvPr/>
        </p:nvSpPr>
        <p:spPr>
          <a:xfrm>
            <a:off x="548640" y="457200"/>
            <a:ext cx="8046720" cy="457200"/>
          </a:xfrm>
          <a:prstGeom prst="rect">
            <a:avLst/>
          </a:prstGeom>
          <a:noFill/>
        </p:spPr>
        <p:txBody>
          <a:bodyPr wrap="square" lIns="0" tIns="0" rIns="0" bIns="0" rtlCol="0" anchor="ctr"/>
          <a:lstStyle/>
          <a:p>
            <a:pPr marL="0" indent="0">
              <a:buNone/>
            </a:pPr>
            <a:r>
              <a:rPr lang="en-US" sz="1400" b="1" dirty="0">
                <a:solidFill>
                  <a:srgbClr val="1B2A4A"/>
                </a:solidFill>
                <a:latin typeface="Arial" panose="020B0604020202090204" pitchFamily="34" charset="0"/>
                <a:ea typeface="Arial" panose="020B0604020202090204" pitchFamily="34" charset="-122"/>
                <a:cs typeface="Arial" panose="020B0604020202090204" pitchFamily="34" charset="-120"/>
              </a:rPr>
              <a:t>EXERCISE, PAIRS</a:t>
            </a:r>
            <a:endParaRPr lang="en-US" sz="1400" dirty="0"/>
          </a:p>
        </p:txBody>
      </p:sp>
      <p:sp>
        <p:nvSpPr>
          <p:cNvPr id="4" name="Text 2"/>
          <p:cNvSpPr txBox="1"/>
          <p:nvPr/>
        </p:nvSpPr>
        <p:spPr>
          <a:xfrm>
            <a:off x="640080" y="777240"/>
            <a:ext cx="7863840" cy="1005840"/>
          </a:xfrm>
          <a:prstGeom prst="rect">
            <a:avLst/>
          </a:prstGeom>
          <a:noFill/>
        </p:spPr>
        <p:txBody>
          <a:bodyPr wrap="square" lIns="0" tIns="0" rIns="0" bIns="0" rtlCol="0" anchor="ctr"/>
          <a:lstStyle/>
          <a:p>
            <a:pPr marL="0" indent="0">
              <a:buNone/>
            </a:pPr>
            <a:r>
              <a:rPr lang="en-US" sz="3000" dirty="0">
                <a:solidFill>
                  <a:srgbClr val="1B2A4A"/>
                </a:solidFill>
                <a:latin typeface="Arial Black" panose="020B0A04020102020204" pitchFamily="34" charset="0"/>
                <a:ea typeface="Arial Black" panose="020B0A04020102020204" pitchFamily="34" charset="-122"/>
                <a:cs typeface="Arial Black" panose="020B0A04020102020204" pitchFamily="34" charset="-120"/>
              </a:rPr>
              <a:t>Your question, routed</a:t>
            </a:r>
            <a:endParaRPr lang="en-US" sz="3000" dirty="0"/>
          </a:p>
        </p:txBody>
      </p:sp>
      <p:sp>
        <p:nvSpPr>
          <p:cNvPr id="5" name="Text 3"/>
          <p:cNvSpPr txBox="1"/>
          <p:nvPr/>
        </p:nvSpPr>
        <p:spPr>
          <a:xfrm>
            <a:off x="548640" y="2011680"/>
            <a:ext cx="8046720" cy="2743200"/>
          </a:xfrm>
          <a:prstGeom prst="rect">
            <a:avLst/>
          </a:prstGeom>
          <a:noFill/>
        </p:spPr>
        <p:txBody>
          <a:bodyPr wrap="square" lIns="0" tIns="0" rIns="0" bIns="0" rtlCol="0" anchor="t"/>
          <a:lstStyle/>
          <a:p>
            <a:pPr marL="342900" indent="-342900">
              <a:lnSpc>
                <a:spcPct val="108000"/>
              </a:lnSpc>
              <a:spcAft>
                <a:spcPts val="900"/>
              </a:spcAft>
              <a:buSzPct val="100000"/>
              <a:buChar char="•"/>
            </a:pPr>
            <a:r>
              <a:rPr lang="pt-BR" altLang="en-US" sz="1700" dirty="0">
                <a:solidFill>
                  <a:srgbClr val="1B2A4A"/>
                </a:solidFill>
                <a:latin typeface="Calibri" pitchFamily="34" charset="0"/>
                <a:ea typeface="Calibri" pitchFamily="34" charset="-122"/>
                <a:cs typeface="Calibri" pitchFamily="34" charset="-120"/>
              </a:rPr>
              <a:t>A</a:t>
            </a:r>
            <a:r>
              <a:rPr lang="en-US" sz="1700" dirty="0">
                <a:solidFill>
                  <a:srgbClr val="1B2A4A"/>
                </a:solidFill>
                <a:latin typeface="Calibri" pitchFamily="34" charset="0"/>
                <a:ea typeface="Calibri" pitchFamily="34" charset="-122"/>
                <a:cs typeface="Calibri" pitchFamily="34" charset="-120"/>
              </a:rPr>
              <a:t> question and its type, from the first exercise</a:t>
            </a:r>
            <a:endParaRPr lang="en-US" sz="1700" dirty="0"/>
          </a:p>
          <a:p>
            <a:pPr marL="342900" indent="-342900">
              <a:lnSpc>
                <a:spcPct val="108000"/>
              </a:lnSpc>
              <a:spcAft>
                <a:spcPts val="900"/>
              </a:spcAft>
              <a:buSzPct val="100000"/>
              <a:buChar char="•"/>
            </a:pPr>
            <a:r>
              <a:rPr lang="en-US" sz="1700" dirty="0">
                <a:solidFill>
                  <a:srgbClr val="1B2A4A"/>
                </a:solidFill>
                <a:latin typeface="Calibri" pitchFamily="34" charset="0"/>
                <a:ea typeface="Calibri" pitchFamily="34" charset="-122"/>
                <a:cs typeface="Calibri" pitchFamily="34" charset="-120"/>
              </a:rPr>
              <a:t>The route. Observe or intervene, and why. If the question is causal and you cannot intervene, say what you will do instead</a:t>
            </a:r>
            <a:endParaRPr lang="en-US" sz="1700" dirty="0"/>
          </a:p>
          <a:p>
            <a:pPr marL="342900" indent="-342900">
              <a:lnSpc>
                <a:spcPct val="108000"/>
              </a:lnSpc>
              <a:spcAft>
                <a:spcPts val="900"/>
              </a:spcAft>
              <a:buSzPct val="100000"/>
              <a:buChar char="•"/>
            </a:pPr>
            <a:r>
              <a:rPr lang="en-US" sz="1700" dirty="0">
                <a:solidFill>
                  <a:srgbClr val="1B2A4A"/>
                </a:solidFill>
                <a:latin typeface="Calibri" pitchFamily="34" charset="0"/>
                <a:ea typeface="Calibri" pitchFamily="34" charset="-122"/>
                <a:cs typeface="Calibri" pitchFamily="34" charset="-120"/>
              </a:rPr>
              <a:t>Time. Cross-sectional or longitudinal, and what you give up with the cheaper one</a:t>
            </a:r>
            <a:endParaRPr lang="en-US" sz="1700" dirty="0"/>
          </a:p>
          <a:p>
            <a:pPr marL="342900" indent="-342900">
              <a:lnSpc>
                <a:spcPct val="108000"/>
              </a:lnSpc>
              <a:spcAft>
                <a:spcPts val="900"/>
              </a:spcAft>
              <a:buSzPct val="100000"/>
              <a:buChar char="•"/>
            </a:pPr>
            <a:r>
              <a:rPr lang="en-US" sz="1700" dirty="0">
                <a:solidFill>
                  <a:srgbClr val="1B2A4A"/>
                </a:solidFill>
                <a:latin typeface="Calibri" pitchFamily="34" charset="0"/>
                <a:ea typeface="Calibri" pitchFamily="34" charset="-122"/>
                <a:cs typeface="Calibri" pitchFamily="34" charset="-120"/>
              </a:rPr>
              <a:t>For each variable, the procedure, qualitative or quantitative, and the assumption behind it</a:t>
            </a:r>
            <a:endParaRPr lang="en-US" sz="1700" dirty="0"/>
          </a:p>
          <a:p>
            <a:pPr marL="342900" indent="-342900">
              <a:lnSpc>
                <a:spcPct val="108000"/>
              </a:lnSpc>
              <a:spcAft>
                <a:spcPts val="900"/>
              </a:spcAft>
              <a:buSzPct val="100000"/>
              <a:buChar char="•"/>
            </a:pPr>
            <a:r>
              <a:rPr lang="en-US" sz="1700" dirty="0">
                <a:solidFill>
                  <a:srgbClr val="1B2A4A"/>
                </a:solidFill>
                <a:latin typeface="Calibri" pitchFamily="34" charset="0"/>
                <a:ea typeface="Calibri" pitchFamily="34" charset="-122"/>
                <a:cs typeface="Calibri" pitchFamily="34" charset="-120"/>
              </a:rPr>
              <a:t>One Z variable that could explain your result, and what the design does about it</a:t>
            </a:r>
            <a:endParaRPr lang="en-US" sz="17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8321040" y="4773168"/>
            <a:ext cx="548640" cy="274320"/>
          </a:xfrm>
          <a:prstGeom prst="rect">
            <a:avLst/>
          </a:prstGeom>
          <a:noFill/>
        </p:spPr>
        <p:txBody>
          <a:bodyPr wrap="square" lIns="0" tIns="0" rIns="0" bIns="0" rtlCol="0" anchor="ctr"/>
          <a:lstStyle/>
          <a:p>
            <a:pPr marL="0" indent="0" algn="r">
              <a:buNone/>
            </a:pPr>
            <a:r>
              <a:rPr lang="en-US" sz="1000" dirty="0">
                <a:solidFill>
                  <a:srgbClr val="6B6B6B"/>
                </a:solidFill>
                <a:latin typeface="Calibri" pitchFamily="34" charset="0"/>
                <a:ea typeface="Calibri" pitchFamily="34" charset="-122"/>
                <a:cs typeface="Calibri" pitchFamily="34" charset="-120"/>
              </a:rPr>
              <a:t>32</a:t>
            </a:r>
            <a:endParaRPr lang="en-US" sz="1000" dirty="0"/>
          </a:p>
        </p:txBody>
      </p:sp>
      <p:sp>
        <p:nvSpPr>
          <p:cNvPr id="3" name="Shape 1"/>
          <p:cNvSpPr/>
          <p:nvPr/>
        </p:nvSpPr>
        <p:spPr>
          <a:xfrm>
            <a:off x="548640" y="475488"/>
            <a:ext cx="201168" cy="201168"/>
          </a:xfrm>
          <a:prstGeom prst="rect">
            <a:avLst/>
          </a:prstGeom>
          <a:solidFill>
            <a:srgbClr val="F4C542"/>
          </a:solidFill>
          <a:ln w="12700">
            <a:solidFill>
              <a:srgbClr val="F4C542"/>
            </a:solidFill>
            <a:prstDash val="solid"/>
          </a:ln>
        </p:spPr>
      </p:sp>
      <p:sp>
        <p:nvSpPr>
          <p:cNvPr id="4" name="Text 2"/>
          <p:cNvSpPr txBox="1"/>
          <p:nvPr/>
        </p:nvSpPr>
        <p:spPr>
          <a:xfrm>
            <a:off x="914400" y="320040"/>
            <a:ext cx="7772400" cy="685800"/>
          </a:xfrm>
          <a:prstGeom prst="rect">
            <a:avLst/>
          </a:prstGeom>
          <a:noFill/>
        </p:spPr>
        <p:txBody>
          <a:bodyPr wrap="square" lIns="0" tIns="0" rIns="0" bIns="0" rtlCol="0" anchor="ctr"/>
          <a:lstStyle/>
          <a:p>
            <a:pPr marL="0" indent="0">
              <a:buNone/>
            </a:pPr>
            <a:r>
              <a:rPr lang="en-US" sz="2600" b="1" dirty="0">
                <a:solidFill>
                  <a:srgbClr val="1B2A4A"/>
                </a:solidFill>
                <a:latin typeface="Arial" panose="020B0604020202090204" pitchFamily="34" charset="0"/>
                <a:ea typeface="Arial" panose="020B0604020202090204" pitchFamily="34" charset="-122"/>
                <a:cs typeface="Arial" panose="020B0604020202090204" pitchFamily="34" charset="-120"/>
              </a:rPr>
              <a:t>The class on one slide</a:t>
            </a:r>
            <a:endParaRPr lang="en-US" sz="2600" dirty="0"/>
          </a:p>
        </p:txBody>
      </p:sp>
      <p:graphicFrame>
        <p:nvGraphicFramePr>
          <p:cNvPr id="39" name="Table 0"/>
          <p:cNvGraphicFramePr>
            <a:graphicFrameLocks noGrp="1"/>
          </p:cNvGraphicFramePr>
          <p:nvPr/>
        </p:nvGraphicFramePr>
        <p:xfrm>
          <a:off x="548640" y="1097280"/>
          <a:ext cx="8229600" cy="914400"/>
        </p:xfrm>
        <a:graphic>
          <a:graphicData uri="http://schemas.openxmlformats.org/drawingml/2006/table">
            <a:tbl>
              <a:tblPr/>
              <a:tblGrid>
                <a:gridCol w="1371600"/>
                <a:gridCol w="1828800"/>
                <a:gridCol w="2011680"/>
                <a:gridCol w="1371600"/>
                <a:gridCol w="1645920"/>
              </a:tblGrid>
              <a:tr h="0">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Asks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Route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Time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c>
                  <a:txBody>
                    <a:bodyPr/>
                    <a:lstStyle/>
                    <a:p>
                      <a:pPr marL="0" indent="0">
                        <a:buNone/>
                      </a:pPr>
                      <a:r>
                        <a:rPr lang="en-US" sz="1100" b="1" dirty="0">
                          <a:solidFill>
                            <a:srgbClr val="FFFFFF"/>
                          </a:solidFill>
                          <a:latin typeface="Calibri" pitchFamily="34" charset="0"/>
                          <a:ea typeface="Calibri" pitchFamily="34" charset="-122"/>
                          <a:cs typeface="Calibri" pitchFamily="34" charset="-120"/>
                        </a:rPr>
                        <a:t>Typical procedures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1B2A4A"/>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1  Description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Does it exist, how much, what is it like</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Observe</a:t>
                      </a:r>
                      <a:r>
                        <a:rPr lang="pt-BR" altLang="en-US" sz="1100" dirty="0">
                          <a:solidFill>
                            <a:srgbClr val="1F1F1F"/>
                          </a:solidFill>
                          <a:latin typeface="Calibri" pitchFamily="34" charset="0"/>
                          <a:ea typeface="Calibri" pitchFamily="34" charset="-122"/>
                          <a:cs typeface="Calibri" pitchFamily="34" charset="-120"/>
                        </a:rPr>
                        <a:t>:</a:t>
                      </a:r>
                      <a:r>
                        <a:rPr lang="en-US" sz="1100" dirty="0">
                          <a:solidFill>
                            <a:srgbClr val="1F1F1F"/>
                          </a:solidFill>
                          <a:latin typeface="Calibri" pitchFamily="34" charset="0"/>
                          <a:ea typeface="Calibri" pitchFamily="34" charset="-122"/>
                          <a:cs typeface="Calibri" pitchFamily="34" charset="-120"/>
                        </a:rPr>
                        <a:t> Ethnography, case study, survey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Cross-sectional is enough</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Interviews, field notes, questionnaires, registers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2  Association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Do X and Y go together</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Observe</a:t>
                      </a:r>
                      <a:r>
                        <a:rPr lang="pt-BR" altLang="en-US" sz="1100" dirty="0">
                          <a:solidFill>
                            <a:srgbClr val="1F1F1F"/>
                          </a:solidFill>
                          <a:latin typeface="Calibri" pitchFamily="34" charset="0"/>
                          <a:ea typeface="Calibri" pitchFamily="34" charset="-122"/>
                          <a:cs typeface="Calibri" pitchFamily="34" charset="-120"/>
                        </a:rPr>
                        <a:t>:</a:t>
                      </a:r>
                      <a:r>
                        <a:rPr lang="en-US" sz="1100" dirty="0">
                          <a:solidFill>
                            <a:srgbClr val="1F1F1F"/>
                          </a:solidFill>
                          <a:latin typeface="Calibri" pitchFamily="34" charset="0"/>
                          <a:ea typeface="Calibri" pitchFamily="34" charset="-122"/>
                          <a:cs typeface="Calibri" pitchFamily="34" charset="-120"/>
                        </a:rPr>
                        <a:t> Survey, correlational study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Cross-sectional is enough</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Questionnaires and scales, coded material compared across cases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3  Prediction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Does earlier X anticipate later 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Observe, with theory</a:t>
                      </a:r>
                      <a:r>
                        <a:rPr lang="pt-BR" altLang="en-US" sz="1100" dirty="0">
                          <a:solidFill>
                            <a:srgbClr val="1F1F1F"/>
                          </a:solidFill>
                          <a:latin typeface="Calibri" pitchFamily="34" charset="0"/>
                          <a:ea typeface="Calibri" pitchFamily="34" charset="-122"/>
                          <a:cs typeface="Calibri" pitchFamily="34" charset="-120"/>
                        </a:rPr>
                        <a:t>:</a:t>
                      </a:r>
                      <a:r>
                        <a:rPr lang="en-US" sz="1100" dirty="0">
                          <a:solidFill>
                            <a:srgbClr val="1F1F1F"/>
                          </a:solidFill>
                          <a:latin typeface="Calibri" pitchFamily="34" charset="0"/>
                          <a:ea typeface="Calibri" pitchFamily="34" charset="-122"/>
                          <a:cs typeface="Calibri" pitchFamily="34" charset="-120"/>
                        </a:rPr>
                        <a:t> Correlational study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Longitudinal, a panel</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Questionnaires, registers, repeated measures</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0">
                <a:tc>
                  <a:txBody>
                    <a:bodyPr/>
                    <a:lstStyle/>
                    <a:p>
                      <a:pPr marL="0" indent="0">
                        <a:buNone/>
                      </a:pPr>
                      <a:r>
                        <a:rPr lang="en-US" sz="1100" b="1" dirty="0">
                          <a:solidFill>
                            <a:srgbClr val="1F1F1F"/>
                          </a:solidFill>
                          <a:latin typeface="Calibri" pitchFamily="34" charset="0"/>
                          <a:ea typeface="Calibri" pitchFamily="34" charset="-122"/>
                          <a:cs typeface="Calibri" pitchFamily="34" charset="-120"/>
                        </a:rPr>
                        <a:t>4  Causation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Does X produce Y</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Intervene</a:t>
                      </a:r>
                      <a:r>
                        <a:rPr lang="pt-BR" altLang="en-US" sz="1100" dirty="0">
                          <a:solidFill>
                            <a:srgbClr val="1F1F1F"/>
                          </a:solidFill>
                          <a:latin typeface="Calibri" pitchFamily="34" charset="0"/>
                          <a:ea typeface="Calibri" pitchFamily="34" charset="-122"/>
                          <a:cs typeface="Calibri" pitchFamily="34" charset="-120"/>
                        </a:rPr>
                        <a:t>:</a:t>
                      </a:r>
                      <a:r>
                        <a:rPr lang="en-US" sz="1100" dirty="0">
                          <a:solidFill>
                            <a:srgbClr val="1F1F1F"/>
                          </a:solidFill>
                          <a:latin typeface="Calibri" pitchFamily="34" charset="0"/>
                          <a:ea typeface="Calibri" pitchFamily="34" charset="-122"/>
                          <a:cs typeface="Calibri" pitchFamily="34" charset="-120"/>
                        </a:rPr>
                        <a:t> Experiment. Failing that, cross-lagged panel</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Before and after, by design</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c>
                  <a:txBody>
                    <a:bodyPr/>
                    <a:lstStyle/>
                    <a:p>
                      <a:pPr marL="0" indent="0">
                        <a:buNone/>
                      </a:pPr>
                      <a:r>
                        <a:rPr lang="en-US" sz="1100" dirty="0">
                          <a:solidFill>
                            <a:srgbClr val="1F1F1F"/>
                          </a:solidFill>
                          <a:latin typeface="Calibri" pitchFamily="34" charset="0"/>
                          <a:ea typeface="Calibri" pitchFamily="34" charset="-122"/>
                          <a:cs typeface="Calibri" pitchFamily="34" charset="-120"/>
                        </a:rPr>
                        <a:t>Any procedure for the DV. The IV is manipulated, not measured</a:t>
                      </a:r>
                      <a:endParaRPr lang="en-US" sz="1100" dirty="0">
                        <a:latin typeface="Calibri" pitchFamily="34" charset="0"/>
                        <a:ea typeface="Calibri" pitchFamily="34" charset="0"/>
                        <a:cs typeface="Calibri" pitchFamily="34" charset="0"/>
                      </a:endParaRPr>
                    </a:p>
                  </a:txBody>
                  <a:tcPr marL="73152" marR="73152" anchor="t">
                    <a:lnL w="6350" cap="flat" cmpd="sng" algn="ctr">
                      <a:solidFill>
                        <a:srgbClr val="DDDDDD"/>
                      </a:solidFill>
                      <a:prstDash val="solid"/>
                      <a:round/>
                      <a:headEnd type="none" w="med" len="med"/>
                      <a:tailEnd type="none" w="med" len="med"/>
                    </a:lnL>
                    <a:lnR w="6350" cap="flat" cmpd="sng" algn="ctr">
                      <a:solidFill>
                        <a:srgbClr val="DDDDDD"/>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5F5F5"/>
                    </a:solidFill>
                  </a:tcPr>
                </a:tc>
              </a:tr>
            </a:tbl>
          </a:graphicData>
        </a:graphic>
      </p:graphicFrame>
      <p:sp>
        <p:nvSpPr>
          <p:cNvPr id="6" name="Shape 3"/>
          <p:cNvSpPr/>
          <p:nvPr/>
        </p:nvSpPr>
        <p:spPr>
          <a:xfrm>
            <a:off x="548640" y="4094480"/>
            <a:ext cx="8046720" cy="594360"/>
          </a:xfrm>
          <a:prstGeom prst="rect">
            <a:avLst/>
          </a:prstGeom>
          <a:solidFill>
            <a:srgbClr val="F4C542"/>
          </a:solidFill>
          <a:ln w="12700">
            <a:solidFill>
              <a:srgbClr val="F4C542"/>
            </a:solidFill>
            <a:prstDash val="solid"/>
          </a:ln>
        </p:spPr>
      </p:sp>
      <p:sp>
        <p:nvSpPr>
          <p:cNvPr id="7" name="Text 4"/>
          <p:cNvSpPr txBox="1"/>
          <p:nvPr/>
        </p:nvSpPr>
        <p:spPr>
          <a:xfrm>
            <a:off x="777240" y="4167632"/>
            <a:ext cx="7589520" cy="448056"/>
          </a:xfrm>
          <a:prstGeom prst="rect">
            <a:avLst/>
          </a:prstGeom>
          <a:noFill/>
        </p:spPr>
        <p:txBody>
          <a:bodyPr wrap="square" lIns="0" tIns="0" rIns="0" bIns="0" rtlCol="0" anchor="ctr"/>
          <a:lstStyle/>
          <a:p>
            <a:pPr marL="0" indent="0">
              <a:buNone/>
            </a:pPr>
            <a:r>
              <a:rPr lang="en-US" sz="1400" dirty="0">
                <a:solidFill>
                  <a:srgbClr val="1B2A4A"/>
                </a:solidFill>
                <a:latin typeface="Calibri" pitchFamily="34" charset="0"/>
                <a:ea typeface="Calibri" pitchFamily="34" charset="-122"/>
                <a:cs typeface="Calibri" pitchFamily="34" charset="-120"/>
              </a:rPr>
              <a:t>Type the question. Pick the route the type needs. Add time if the type needs it. Choose the tool by the variable.</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1737360"/>
            <a:ext cx="7863840" cy="914400"/>
          </a:xfrm>
          <a:prstGeom prst="rect">
            <a:avLst/>
          </a:prstGeom>
          <a:noFill/>
        </p:spPr>
        <p:txBody>
          <a:bodyPr wrap="square" lIns="0" tIns="0" rIns="0" bIns="0" rtlCol="0" anchor="ctr"/>
          <a:lstStyle/>
          <a:p>
            <a:pPr marL="0" indent="0">
              <a:buNone/>
            </a:pPr>
            <a:r>
              <a:rPr lang="en-US" sz="3600" dirty="0">
                <a:solidFill>
                  <a:srgbClr val="FFFFFF"/>
                </a:solidFill>
                <a:latin typeface="Arial Black" panose="020B0A04020102020204" pitchFamily="34" charset="0"/>
                <a:ea typeface="Arial Black" panose="020B0A04020102020204" pitchFamily="34" charset="-122"/>
                <a:cs typeface="Arial Black" panose="020B0A04020102020204" pitchFamily="34" charset="-120"/>
              </a:rPr>
              <a:t>See you on 19 October</a:t>
            </a:r>
            <a:endParaRPr lang="en-US" sz="3600" dirty="0"/>
          </a:p>
        </p:txBody>
      </p:sp>
      <p:sp>
        <p:nvSpPr>
          <p:cNvPr id="3" name="Text 1"/>
          <p:cNvSpPr txBox="1"/>
          <p:nvPr/>
        </p:nvSpPr>
        <p:spPr>
          <a:xfrm>
            <a:off x="640080" y="2743200"/>
            <a:ext cx="7863840" cy="548640"/>
          </a:xfrm>
          <a:prstGeom prst="rect">
            <a:avLst/>
          </a:prstGeom>
          <a:noFill/>
        </p:spPr>
        <p:txBody>
          <a:bodyPr wrap="square" lIns="0" tIns="0" rIns="0" bIns="0" rtlCol="0" anchor="ctr"/>
          <a:lstStyle/>
          <a:p>
            <a:pPr marL="0" indent="0">
              <a:buNone/>
            </a:pPr>
            <a:r>
              <a:rPr lang="en-US" sz="2000" dirty="0">
                <a:solidFill>
                  <a:srgbClr val="F4C542"/>
                </a:solidFill>
                <a:latin typeface="Calibri" pitchFamily="34" charset="0"/>
                <a:ea typeface="Calibri" pitchFamily="34" charset="-122"/>
                <a:cs typeface="Calibri" pitchFamily="34" charset="-120"/>
              </a:rPr>
              <a:t>Bring your routed question.</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18793</Words>
  <Application>WPS Presentation</Application>
  <PresentationFormat>On-screen Show (16:9)</PresentationFormat>
  <Paragraphs>675</Paragraphs>
  <Slides>34</Slides>
  <Notes>41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34</vt:i4>
      </vt:variant>
    </vt:vector>
  </HeadingPairs>
  <TitlesOfParts>
    <vt:vector size="51" baseType="lpstr">
      <vt:lpstr>Arial</vt:lpstr>
      <vt:lpstr>SimSun</vt:lpstr>
      <vt:lpstr>Wingdings</vt:lpstr>
      <vt:lpstr>Arial</vt:lpstr>
      <vt:lpstr>Arial</vt:lpstr>
      <vt:lpstr>Arial Black</vt:lpstr>
      <vt:lpstr>Arial Black</vt:lpstr>
      <vt:lpstr>Arial Black</vt:lpstr>
      <vt:lpstr>Calibri</vt:lpstr>
      <vt:lpstr>Helvetica Neue</vt:lpstr>
      <vt:lpstr>Calibri</vt:lpstr>
      <vt:lpstr>Calibri</vt:lpstr>
      <vt:lpstr>Microsoft YaHei</vt:lpstr>
      <vt:lpstr>汉仪旗黑</vt:lpstr>
      <vt:lpstr>Arial Unicode MS</vt:lpstr>
      <vt:lpstr>宋体-简</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Design I, 12 October 2026</dc:title>
  <dc:creator>Emerson Do Bú</dc:creator>
  <dc:subject>PptxGenJS Presentation</dc:subject>
  <cp:lastModifiedBy>Ádila Santos</cp:lastModifiedBy>
  <cp:revision>5</cp:revision>
  <dcterms:created xsi:type="dcterms:W3CDTF">2026-10-13T07:18:18Z</dcterms:created>
  <dcterms:modified xsi:type="dcterms:W3CDTF">2026-10-13T07:18:18Z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225CC0B4B0FB1B1E3ADBCD6AA48C3555_43</vt:lpwstr>
  </property>
  <property fmtid="{D5CDD505-2E9C-101B-9397-08002B2CF9AE}" pid="3" name="KSOProductBuildVer">
    <vt:lpwstr>1033-12.1.28492.28492</vt:lpwstr>
  </property>
</Properties>
</file>